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365760"/>
            <a:ext cx="1371600" cy="1371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19202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RUTH 4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457200" y="2651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i="1" dirty="0">
                <a:solidFill>
                  <a:srgbClr val="3D3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Kinsman-Redeemer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457200" y="32918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A7066"/>
                </a:solidFill>
              </a:rPr>
              <a:t>A Visual Journey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2743200" y="3931920"/>
            <a:ext cx="3657600" cy="27432"/>
          </a:xfrm>
          <a:prstGeom prst="rect">
            <a:avLst/>
          </a:prstGeom>
          <a:solidFill>
            <a:srgbClr val="C9A227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Story in Four Pictures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005840"/>
            <a:ext cx="2011680" cy="3474720"/>
          </a:xfrm>
          <a:prstGeom prst="roundRect">
            <a:avLst>
              <a:gd name="adj" fmla="val 4545"/>
            </a:avLst>
          </a:prstGeom>
          <a:solidFill>
            <a:srgbClr val="EDE6D9"/>
          </a:solidFill>
          <a:ln w="12700">
            <a:solidFill>
              <a:srgbClr val="D4C9B8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28016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37744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Loss &amp; Loyalty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40080" y="301752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D3630"/>
                </a:solidFill>
              </a:rPr>
              <a:t>Ruth clings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2743200" y="1005840"/>
            <a:ext cx="2011680" cy="3474720"/>
          </a:xfrm>
          <a:prstGeom prst="roundRect">
            <a:avLst>
              <a:gd name="adj" fmla="val 4545"/>
            </a:avLst>
          </a:prstGeom>
          <a:solidFill>
            <a:srgbClr val="EDE6D9"/>
          </a:solidFill>
          <a:ln w="12700">
            <a:solidFill>
              <a:srgbClr val="D4C9B8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1280160"/>
            <a:ext cx="914400" cy="9144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834640" y="237744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Grace in the Field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2834640" y="301752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D3630"/>
                </a:solidFill>
              </a:rPr>
              <a:t>Boaz provides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937760" y="1005840"/>
            <a:ext cx="2011680" cy="3474720"/>
          </a:xfrm>
          <a:prstGeom prst="roundRect">
            <a:avLst>
              <a:gd name="adj" fmla="val 4545"/>
            </a:avLst>
          </a:prstGeom>
          <a:solidFill>
            <a:srgbClr val="EDE6D9"/>
          </a:solidFill>
          <a:ln w="12700">
            <a:solidFill>
              <a:srgbClr val="D4C9B8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280160"/>
            <a:ext cx="914400" cy="9144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029200" y="237744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Bold Faith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5029200" y="301752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D3630"/>
                </a:solidFill>
              </a:rPr>
              <a:t>At the threshing floor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7132320" y="1005840"/>
            <a:ext cx="2011680" cy="3474720"/>
          </a:xfrm>
          <a:prstGeom prst="roundRect">
            <a:avLst>
              <a:gd name="adj" fmla="val 4545"/>
            </a:avLst>
          </a:prstGeom>
          <a:solidFill>
            <a:srgbClr val="EDE6D9"/>
          </a:solidFill>
          <a:ln w="12700">
            <a:solidFill>
              <a:srgbClr val="D4C9B8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280160"/>
            <a:ext cx="914400" cy="9144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223760" y="237744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Redemption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7223760" y="3017520"/>
            <a:ext cx="1828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3D3630"/>
                </a:solidFill>
              </a:rPr>
              <a:t>Gate • Bride • Son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Live Like Ruth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280160" y="914400"/>
            <a:ext cx="1280160" cy="1280160"/>
          </a:xfrm>
          <a:prstGeom prst="ellipse">
            <a:avLst/>
          </a:prstGeom>
          <a:solidFill>
            <a:srgbClr val="8B3A3A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114300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23317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3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Commit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4114800" y="914400"/>
            <a:ext cx="1280160" cy="1280160"/>
          </a:xfrm>
          <a:prstGeom prst="ellipse">
            <a:avLst/>
          </a:prstGeom>
          <a:solidFill>
            <a:srgbClr val="8B3A3A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143000"/>
            <a:ext cx="822960" cy="8229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566160" y="23317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3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Serve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6949440" y="914400"/>
            <a:ext cx="1280160" cy="1280160"/>
          </a:xfrm>
          <a:prstGeom prst="ellipse">
            <a:avLst/>
          </a:prstGeom>
          <a:solidFill>
            <a:srgbClr val="8B3A3A"/>
          </a:solidFill>
          <a:ln/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0" y="1143000"/>
            <a:ext cx="822960" cy="8229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400800" y="233172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3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Approach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1280160" y="3017520"/>
            <a:ext cx="1280160" cy="1280160"/>
          </a:xfrm>
          <a:prstGeom prst="ellipse">
            <a:avLst/>
          </a:prstGeom>
          <a:solidFill>
            <a:srgbClr val="8B3A3A"/>
          </a:solidFill>
          <a:ln/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760" y="3246120"/>
            <a:ext cx="822960" cy="8229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31520" y="44348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3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</a:t>
            </a:r>
            <a:endParaRPr lang="en-US" sz="1800" dirty="0"/>
          </a:p>
        </p:txBody>
      </p:sp>
      <p:sp>
        <p:nvSpPr>
          <p:cNvPr id="15" name="Shape 9"/>
          <p:cNvSpPr/>
          <p:nvPr/>
        </p:nvSpPr>
        <p:spPr>
          <a:xfrm>
            <a:off x="4114800" y="3017520"/>
            <a:ext cx="1280160" cy="1280160"/>
          </a:xfrm>
          <a:prstGeom prst="ellipse">
            <a:avLst/>
          </a:prstGeom>
          <a:solidFill>
            <a:srgbClr val="8B3A3A"/>
          </a:solidFill>
          <a:ln/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400" y="3246120"/>
            <a:ext cx="822960" cy="82296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3566160" y="44348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3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</a:t>
            </a:r>
            <a:endParaRPr lang="en-US" sz="1800" dirty="0"/>
          </a:p>
        </p:txBody>
      </p:sp>
      <p:sp>
        <p:nvSpPr>
          <p:cNvPr id="18" name="Shape 11"/>
          <p:cNvSpPr/>
          <p:nvPr/>
        </p:nvSpPr>
        <p:spPr>
          <a:xfrm>
            <a:off x="6949440" y="3017520"/>
            <a:ext cx="1280160" cy="1280160"/>
          </a:xfrm>
          <a:prstGeom prst="ellipse">
            <a:avLst/>
          </a:prstGeom>
          <a:solidFill>
            <a:srgbClr val="8B3A3A"/>
          </a:solidFill>
          <a:ln/>
        </p:spPr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3246120"/>
            <a:ext cx="822960" cy="82296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400800" y="443484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D36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Belong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 the Gate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8E8E8"/>
          </a:solidFill>
          <a:ln w="25400">
            <a:solidFill>
              <a:srgbClr val="8B3A3A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188720"/>
            <a:ext cx="1097280" cy="1097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246888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8B3A3A"/>
                </a:solidFill>
              </a:rPr>
              <a:t>The Nearer Kinsman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731520" y="30175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3D3630"/>
                </a:solidFill>
              </a:rPr>
              <a:t>Could Not Redeem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731520" y="356616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6666"/>
                </a:solidFill>
              </a:rPr>
              <a:t>Law could not save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666666"/>
                </a:solidFill>
              </a:rPr>
              <a:t>the outsider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937760" y="914400"/>
            <a:ext cx="3931920" cy="3474720"/>
          </a:xfrm>
          <a:prstGeom prst="roundRect">
            <a:avLst>
              <a:gd name="adj" fmla="val 2632"/>
            </a:avLst>
          </a:prstGeom>
          <a:solidFill>
            <a:srgbClr val="F5F0E6"/>
          </a:solidFill>
          <a:ln w="25400">
            <a:solidFill>
              <a:srgbClr val="C9A227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1188720"/>
            <a:ext cx="1097280" cy="10972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20640" y="246888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</a:rPr>
              <a:t>Boaz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5120640" y="3017520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3D3630"/>
                </a:solidFill>
              </a:rPr>
              <a:t>Could &amp; Did Redeem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5120640" y="3566160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6666"/>
                </a:solidFill>
              </a:rPr>
              <a:t>Willing • Able • Near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666666"/>
                </a:solidFill>
              </a:rPr>
              <a:t>He paid the price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Redeemed His Bride</a:t>
            </a:r>
            <a:endParaRPr lang="en-US" sz="2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914400"/>
            <a:ext cx="1371600" cy="13716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371600" y="2468880"/>
            <a:ext cx="6400800" cy="502920"/>
          </a:xfrm>
          <a:prstGeom prst="roundRect">
            <a:avLst>
              <a:gd name="adj" fmla="val 14545"/>
            </a:avLst>
          </a:prstGeom>
          <a:solidFill>
            <a:srgbClr val="EDE6D9"/>
          </a:solidFill>
          <a:ln/>
        </p:spPr>
      </p:sp>
      <p:sp>
        <p:nvSpPr>
          <p:cNvPr id="5" name="Text 2"/>
          <p:cNvSpPr/>
          <p:nvPr/>
        </p:nvSpPr>
        <p:spPr>
          <a:xfrm>
            <a:off x="1371600" y="251460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D3630"/>
                </a:solidFill>
              </a:rPr>
              <a:t>He bought the land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1371600" y="3063240"/>
            <a:ext cx="6400800" cy="502920"/>
          </a:xfrm>
          <a:prstGeom prst="roundRect">
            <a:avLst>
              <a:gd name="adj" fmla="val 14545"/>
            </a:avLst>
          </a:prstGeom>
          <a:solidFill>
            <a:srgbClr val="EDE6D9"/>
          </a:solidFill>
          <a:ln/>
        </p:spPr>
      </p:sp>
      <p:sp>
        <p:nvSpPr>
          <p:cNvPr id="7" name="Text 4"/>
          <p:cNvSpPr/>
          <p:nvPr/>
        </p:nvSpPr>
        <p:spPr>
          <a:xfrm>
            <a:off x="1371600" y="310896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D3630"/>
                </a:solidFill>
              </a:rPr>
              <a:t>He took the bride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1371600" y="3657600"/>
            <a:ext cx="6400800" cy="502920"/>
          </a:xfrm>
          <a:prstGeom prst="roundRect">
            <a:avLst>
              <a:gd name="adj" fmla="val 14545"/>
            </a:avLst>
          </a:prstGeom>
          <a:solidFill>
            <a:srgbClr val="EDE6D9"/>
          </a:solidFill>
          <a:ln/>
        </p:spPr>
      </p:sp>
      <p:sp>
        <p:nvSpPr>
          <p:cNvPr id="9" name="Text 6"/>
          <p:cNvSpPr/>
          <p:nvPr/>
        </p:nvSpPr>
        <p:spPr>
          <a:xfrm>
            <a:off x="1371600" y="370332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D3630"/>
                </a:solidFill>
              </a:rPr>
              <a:t>He restored the name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1371600" y="4251960"/>
            <a:ext cx="6400800" cy="502920"/>
          </a:xfrm>
          <a:prstGeom prst="roundRect">
            <a:avLst>
              <a:gd name="adj" fmla="val 14545"/>
            </a:avLst>
          </a:prstGeom>
          <a:solidFill>
            <a:srgbClr val="EDE6D9"/>
          </a:solidFill>
          <a:ln/>
        </p:spPr>
      </p:sp>
      <p:sp>
        <p:nvSpPr>
          <p:cNvPr id="11" name="Text 8"/>
          <p:cNvSpPr/>
          <p:nvPr/>
        </p:nvSpPr>
        <p:spPr>
          <a:xfrm>
            <a:off x="1371600" y="429768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D3630"/>
                </a:solidFill>
              </a:rPr>
              <a:t>He brought joy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Fruit of Redemption</a:t>
            </a:r>
            <a:endParaRPr lang="en-US" sz="2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91440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4688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457200" y="3108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D3630"/>
                </a:solidFill>
              </a:rPr>
              <a:t>A son born to Naomi • Joy restored • Line continues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Perez to the Messiah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1188720" cy="1188720"/>
          </a:xfrm>
          <a:prstGeom prst="ellipse">
            <a:avLst/>
          </a:prstGeom>
          <a:solidFill>
            <a:srgbClr val="8B3A3A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24688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3A3A"/>
                </a:solidFill>
              </a:rPr>
              <a:t>Perez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965960" y="1600200"/>
            <a:ext cx="182880" cy="365760"/>
          </a:xfrm>
          <a:prstGeom prst="rightArrow">
            <a:avLst/>
          </a:prstGeom>
          <a:solidFill>
            <a:srgbClr val="D4C9B8"/>
          </a:solidFill>
          <a:ln/>
        </p:spPr>
      </p:sp>
      <p:sp>
        <p:nvSpPr>
          <p:cNvPr id="6" name="Shape 4"/>
          <p:cNvSpPr/>
          <p:nvPr/>
        </p:nvSpPr>
        <p:spPr>
          <a:xfrm>
            <a:off x="2148840" y="1188720"/>
            <a:ext cx="1188720" cy="1188720"/>
          </a:xfrm>
          <a:prstGeom prst="ellipse">
            <a:avLst/>
          </a:prstGeom>
          <a:solidFill>
            <a:srgbClr val="8B3A3A"/>
          </a:solidFill>
          <a:ln/>
        </p:spPr>
      </p:sp>
      <p:sp>
        <p:nvSpPr>
          <p:cNvPr id="7" name="Text 5"/>
          <p:cNvSpPr/>
          <p:nvPr/>
        </p:nvSpPr>
        <p:spPr>
          <a:xfrm>
            <a:off x="2057400" y="24688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3A3A"/>
                </a:solidFill>
              </a:rPr>
              <a:t>Boaz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83280" y="1600200"/>
            <a:ext cx="182880" cy="365760"/>
          </a:xfrm>
          <a:prstGeom prst="rightArrow">
            <a:avLst/>
          </a:prstGeom>
          <a:solidFill>
            <a:srgbClr val="D4C9B8"/>
          </a:solidFill>
          <a:ln/>
        </p:spPr>
      </p:sp>
      <p:sp>
        <p:nvSpPr>
          <p:cNvPr id="9" name="Shape 7"/>
          <p:cNvSpPr/>
          <p:nvPr/>
        </p:nvSpPr>
        <p:spPr>
          <a:xfrm>
            <a:off x="3566160" y="1188720"/>
            <a:ext cx="1188720" cy="1188720"/>
          </a:xfrm>
          <a:prstGeom prst="ellipse">
            <a:avLst/>
          </a:prstGeom>
          <a:solidFill>
            <a:srgbClr val="8B3A3A"/>
          </a:solidFill>
          <a:ln/>
        </p:spPr>
      </p:sp>
      <p:sp>
        <p:nvSpPr>
          <p:cNvPr id="10" name="Text 8"/>
          <p:cNvSpPr/>
          <p:nvPr/>
        </p:nvSpPr>
        <p:spPr>
          <a:xfrm>
            <a:off x="3474720" y="24688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3A3A"/>
                </a:solidFill>
              </a:rPr>
              <a:t>Obed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800600" y="1600200"/>
            <a:ext cx="182880" cy="365760"/>
          </a:xfrm>
          <a:prstGeom prst="rightArrow">
            <a:avLst/>
          </a:prstGeom>
          <a:solidFill>
            <a:srgbClr val="D4C9B8"/>
          </a:solidFill>
          <a:ln/>
        </p:spPr>
      </p:sp>
      <p:sp>
        <p:nvSpPr>
          <p:cNvPr id="12" name="Shape 10"/>
          <p:cNvSpPr/>
          <p:nvPr/>
        </p:nvSpPr>
        <p:spPr>
          <a:xfrm>
            <a:off x="4983480" y="1188720"/>
            <a:ext cx="1188720" cy="1188720"/>
          </a:xfrm>
          <a:prstGeom prst="ellipse">
            <a:avLst/>
          </a:prstGeom>
          <a:solidFill>
            <a:srgbClr val="8B3A3A"/>
          </a:solidFill>
          <a:ln/>
        </p:spPr>
      </p:sp>
      <p:sp>
        <p:nvSpPr>
          <p:cNvPr id="13" name="Text 11"/>
          <p:cNvSpPr/>
          <p:nvPr/>
        </p:nvSpPr>
        <p:spPr>
          <a:xfrm>
            <a:off x="4892040" y="24688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3A3A"/>
                </a:solidFill>
              </a:rPr>
              <a:t>Jesse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17920" y="1600200"/>
            <a:ext cx="182880" cy="365760"/>
          </a:xfrm>
          <a:prstGeom prst="rightArrow">
            <a:avLst/>
          </a:prstGeom>
          <a:solidFill>
            <a:srgbClr val="D4C9B8"/>
          </a:solidFill>
          <a:ln/>
        </p:spPr>
      </p:sp>
      <p:sp>
        <p:nvSpPr>
          <p:cNvPr id="15" name="Shape 13"/>
          <p:cNvSpPr/>
          <p:nvPr/>
        </p:nvSpPr>
        <p:spPr>
          <a:xfrm>
            <a:off x="6400800" y="1188720"/>
            <a:ext cx="1188720" cy="1188720"/>
          </a:xfrm>
          <a:prstGeom prst="ellipse">
            <a:avLst/>
          </a:prstGeom>
          <a:solidFill>
            <a:srgbClr val="8B3A3A"/>
          </a:solidFill>
          <a:ln/>
        </p:spPr>
      </p:sp>
      <p:sp>
        <p:nvSpPr>
          <p:cNvPr id="16" name="Text 14"/>
          <p:cNvSpPr/>
          <p:nvPr/>
        </p:nvSpPr>
        <p:spPr>
          <a:xfrm>
            <a:off x="6309360" y="24688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8B3A3A"/>
                </a:solidFill>
              </a:rPr>
              <a:t>David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635240" y="1600200"/>
            <a:ext cx="182880" cy="365760"/>
          </a:xfrm>
          <a:prstGeom prst="rightArrow">
            <a:avLst/>
          </a:prstGeom>
          <a:solidFill>
            <a:srgbClr val="D4C9B8"/>
          </a:solidFill>
          <a:ln/>
        </p:spPr>
      </p:sp>
      <p:sp>
        <p:nvSpPr>
          <p:cNvPr id="18" name="Shape 16"/>
          <p:cNvSpPr/>
          <p:nvPr/>
        </p:nvSpPr>
        <p:spPr>
          <a:xfrm>
            <a:off x="7818120" y="1188720"/>
            <a:ext cx="1188720" cy="11887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7726680" y="246888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</a:rPr>
              <a:t>Jesus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3D3630"/>
                </a:solidFill>
              </a:rPr>
              <a:t>The Redeemer’s line leads to the Cross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Boaz Pictures Christ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777240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EDE6D9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686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D3630"/>
                </a:solidFill>
              </a:rPr>
              <a:t>Near Kinsman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389120" y="868680"/>
            <a:ext cx="457200" cy="365760"/>
          </a:xfrm>
          <a:prstGeom prst="rightArrow">
            <a:avLst/>
          </a:prstGeom>
          <a:solidFill>
            <a:srgbClr val="C9A227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0" y="777240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F5EDE3"/>
          </a:solidFill>
          <a:ln w="19050">
            <a:solidFill>
              <a:srgbClr val="8B3A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120640" y="8686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</a:rPr>
              <a:t>Incarnation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1435608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EDE6D9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15270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D3630"/>
                </a:solidFill>
              </a:rPr>
              <a:t>Wealthy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389120" y="1527048"/>
            <a:ext cx="457200" cy="365760"/>
          </a:xfrm>
          <a:prstGeom prst="rightArrow">
            <a:avLst/>
          </a:prstGeom>
          <a:solidFill>
            <a:srgbClr val="C9A227"/>
          </a:solidFill>
          <a:ln/>
        </p:spPr>
      </p:sp>
      <p:sp>
        <p:nvSpPr>
          <p:cNvPr id="11" name="Shape 9"/>
          <p:cNvSpPr/>
          <p:nvPr/>
        </p:nvSpPr>
        <p:spPr>
          <a:xfrm>
            <a:off x="5029200" y="1435608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F5EDE3"/>
          </a:solidFill>
          <a:ln w="19050">
            <a:solidFill>
              <a:srgbClr val="8B3A3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20640" y="1527048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</a:rPr>
              <a:t>All-Sufficient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2093976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EDE6D9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185416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D3630"/>
                </a:solidFill>
              </a:rPr>
              <a:t>Willing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389120" y="2185416"/>
            <a:ext cx="457200" cy="365760"/>
          </a:xfrm>
          <a:prstGeom prst="rightArrow">
            <a:avLst/>
          </a:prstGeom>
          <a:solidFill>
            <a:srgbClr val="C9A227"/>
          </a:solidFill>
          <a:ln/>
        </p:spPr>
      </p:sp>
      <p:sp>
        <p:nvSpPr>
          <p:cNvPr id="16" name="Shape 14"/>
          <p:cNvSpPr/>
          <p:nvPr/>
        </p:nvSpPr>
        <p:spPr>
          <a:xfrm>
            <a:off x="5029200" y="2093976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F5EDE3"/>
          </a:solidFill>
          <a:ln w="19050">
            <a:solidFill>
              <a:srgbClr val="8B3A3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20640" y="2185416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</a:rPr>
              <a:t>Voluntary Sacrifice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" y="2752344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EDE6D9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2843784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D3630"/>
                </a:solidFill>
              </a:rPr>
              <a:t>Paid the Price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389120" y="2843784"/>
            <a:ext cx="457200" cy="365760"/>
          </a:xfrm>
          <a:prstGeom prst="rightArrow">
            <a:avLst/>
          </a:prstGeom>
          <a:solidFill>
            <a:srgbClr val="C9A227"/>
          </a:solidFill>
          <a:ln/>
        </p:spPr>
      </p:sp>
      <p:sp>
        <p:nvSpPr>
          <p:cNvPr id="21" name="Shape 19"/>
          <p:cNvSpPr/>
          <p:nvPr/>
        </p:nvSpPr>
        <p:spPr>
          <a:xfrm>
            <a:off x="5029200" y="2752344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F5EDE3"/>
          </a:solidFill>
          <a:ln w="19050">
            <a:solidFill>
              <a:srgbClr val="8B3A3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120640" y="2843784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</a:rPr>
              <a:t>His Blood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48640" y="3410712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EDE6D9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350215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D3630"/>
                </a:solidFill>
              </a:rPr>
              <a:t>Married the Outsider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389120" y="3502152"/>
            <a:ext cx="457200" cy="365760"/>
          </a:xfrm>
          <a:prstGeom prst="rightArrow">
            <a:avLst/>
          </a:prstGeom>
          <a:solidFill>
            <a:srgbClr val="C9A227"/>
          </a:solidFill>
          <a:ln/>
        </p:spPr>
      </p:sp>
      <p:sp>
        <p:nvSpPr>
          <p:cNvPr id="26" name="Shape 24"/>
          <p:cNvSpPr/>
          <p:nvPr/>
        </p:nvSpPr>
        <p:spPr>
          <a:xfrm>
            <a:off x="5029200" y="3410712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F5EDE3"/>
          </a:solidFill>
          <a:ln w="19050">
            <a:solidFill>
              <a:srgbClr val="8B3A3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20640" y="3502152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</a:rPr>
              <a:t>The Church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48640" y="4069080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EDE6D9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41605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D3630"/>
                </a:solidFill>
              </a:rPr>
              <a:t>Restored Inheritance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389120" y="4160520"/>
            <a:ext cx="457200" cy="365760"/>
          </a:xfrm>
          <a:prstGeom prst="rightArrow">
            <a:avLst/>
          </a:prstGeom>
          <a:solidFill>
            <a:srgbClr val="C9A227"/>
          </a:solidFill>
          <a:ln/>
        </p:spPr>
      </p:sp>
      <p:sp>
        <p:nvSpPr>
          <p:cNvPr id="31" name="Shape 29"/>
          <p:cNvSpPr/>
          <p:nvPr/>
        </p:nvSpPr>
        <p:spPr>
          <a:xfrm>
            <a:off x="5029200" y="4069080"/>
            <a:ext cx="3657600" cy="548640"/>
          </a:xfrm>
          <a:prstGeom prst="roundRect">
            <a:avLst>
              <a:gd name="adj" fmla="val 13333"/>
            </a:avLst>
          </a:prstGeom>
          <a:solidFill>
            <a:srgbClr val="F5EDE3"/>
          </a:solidFill>
          <a:ln w="19050">
            <a:solidFill>
              <a:srgbClr val="8B3A3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120640" y="416052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B3A3A"/>
                </a:solidFill>
              </a:rPr>
              <a:t>Eternal Life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Naomi &amp; Ruth • Israel &amp; the Church</a:t>
            </a:r>
            <a:endParaRPr lang="en-US" sz="22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914400"/>
            <a:ext cx="1371600" cy="1371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4688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3D3630"/>
                </a:solidFill>
              </a:rPr>
              <a:t>Two women • One Redeemer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8B3A3A"/>
                </a:solidFill>
              </a:rPr>
              <a:t>Gentile bride + Restored Israel = United in Christ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8B3A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Hidden in Genesis 38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A227"/>
                </a:solidFill>
              </a:rPr>
              <a:t>49 Letters • 7×7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2011680" cy="731520"/>
          </a:xfrm>
          <a:prstGeom prst="roundRect">
            <a:avLst>
              <a:gd name="adj" fmla="val 12500"/>
            </a:avLst>
          </a:prstGeom>
          <a:solidFill>
            <a:srgbClr val="8B3A3A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6002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Boaz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2926080" y="1463040"/>
            <a:ext cx="2011680" cy="731520"/>
          </a:xfrm>
          <a:prstGeom prst="roundRect">
            <a:avLst>
              <a:gd name="adj" fmla="val 12500"/>
            </a:avLst>
          </a:prstGeom>
          <a:solidFill>
            <a:srgbClr val="8B3A3A"/>
          </a:solidFill>
          <a:ln/>
        </p:spPr>
      </p:sp>
      <p:sp>
        <p:nvSpPr>
          <p:cNvPr id="7" name="Text 5"/>
          <p:cNvSpPr/>
          <p:nvPr/>
        </p:nvSpPr>
        <p:spPr>
          <a:xfrm>
            <a:off x="2926080" y="16002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Ruth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120640" y="1463040"/>
            <a:ext cx="2011680" cy="731520"/>
          </a:xfrm>
          <a:prstGeom prst="roundRect">
            <a:avLst>
              <a:gd name="adj" fmla="val 12500"/>
            </a:avLst>
          </a:prstGeom>
          <a:solidFill>
            <a:srgbClr val="8B3A3A"/>
          </a:solidFill>
          <a:ln/>
        </p:spPr>
      </p:sp>
      <p:sp>
        <p:nvSpPr>
          <p:cNvPr id="9" name="Text 7"/>
          <p:cNvSpPr/>
          <p:nvPr/>
        </p:nvSpPr>
        <p:spPr>
          <a:xfrm>
            <a:off x="5120640" y="16002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Obed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315200" y="1463040"/>
            <a:ext cx="2011680" cy="731520"/>
          </a:xfrm>
          <a:prstGeom prst="roundRect">
            <a:avLst>
              <a:gd name="adj" fmla="val 12500"/>
            </a:avLst>
          </a:prstGeom>
          <a:solidFill>
            <a:srgbClr val="8B3A3A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0" y="16002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Jesse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9509760" y="1463040"/>
            <a:ext cx="2011680" cy="731520"/>
          </a:xfrm>
          <a:prstGeom prst="roundRect">
            <a:avLst>
              <a:gd name="adj" fmla="val 12500"/>
            </a:avLst>
          </a:prstGeom>
          <a:solidFill>
            <a:srgbClr val="8B3A3A"/>
          </a:solidFill>
          <a:ln/>
        </p:spPr>
      </p:sp>
      <p:sp>
        <p:nvSpPr>
          <p:cNvPr id="13" name="Text 11"/>
          <p:cNvSpPr/>
          <p:nvPr/>
        </p:nvSpPr>
        <p:spPr>
          <a:xfrm>
            <a:off x="9509760" y="160020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David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57200" y="24688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3D3630"/>
                </a:solidFill>
              </a:rPr>
              <a:t>God wove the lineage into the text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3D3630"/>
                </a:solidFill>
              </a:rPr>
              <a:t>centuries before it happened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C25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731520"/>
            <a:ext cx="1371600" cy="1371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2860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Christ Our Kinsman-Redeemer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A227"/>
                </a:solidFill>
              </a:rPr>
              <a:t>He was willing. He was able. He paid the price.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38404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 to Him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Ruth 4 - Visual Teaching</dc:title>
  <dc:subject>PptxGenJS Presentation</dc:subject>
  <dc:creator>Bible Teaching</dc:creator>
  <cp:lastModifiedBy>Bible Teaching</cp:lastModifiedBy>
  <cp:revision>1</cp:revision>
  <dcterms:created xsi:type="dcterms:W3CDTF">2026-06-27T21:44:18Z</dcterms:created>
  <dcterms:modified xsi:type="dcterms:W3CDTF">2026-06-27T21:44:18Z</dcterms:modified>
</cp:coreProperties>
</file>