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8F0"/>
        </a:solidFill>
      </p:bgPr>
    </p:bg>
    <p:spTree>
      <p:nvGrpSpPr>
        <p:cNvPr id="1" name=""/>
        <p:cNvGrpSpPr/>
        <p:nvPr/>
      </p:nvGrpSpPr>
      <p:grpSpPr>
        <a:xfrm>
          <a:off x="0" y="0"/>
          <a:ext cx="0" cy="0"/>
          <a:chOff x="0" y="0"/>
          <a:chExt cx="0" cy="0"/>
        </a:xfrm>
      </p:grpSpPr>
      <p:sp>
        <p:nvSpPr>
          <p:cNvPr id="2" name="Shape 0"/>
          <p:cNvSpPr/>
          <p:nvPr/>
        </p:nvSpPr>
        <p:spPr>
          <a:xfrm>
            <a:off x="7498080" y="0"/>
            <a:ext cx="4693615" cy="6858000"/>
          </a:xfrm>
          <a:prstGeom prst="rect">
            <a:avLst/>
          </a:prstGeom>
          <a:solidFill>
            <a:srgbClr val="2C2522"/>
          </a:solidFill>
          <a:ln w="12700">
            <a:solidFill>
              <a:srgbClr val="2C2522"/>
            </a:solidFill>
            <a:prstDash val="solid"/>
          </a:ln>
        </p:spPr>
      </p:sp>
      <p:sp>
        <p:nvSpPr>
          <p:cNvPr id="3" name="Text 1"/>
          <p:cNvSpPr/>
          <p:nvPr/>
        </p:nvSpPr>
        <p:spPr>
          <a:xfrm>
            <a:off x="548640" y="548640"/>
            <a:ext cx="6400800" cy="320040"/>
          </a:xfrm>
          <a:prstGeom prst="rect">
            <a:avLst/>
          </a:prstGeom>
          <a:noFill/>
          <a:ln/>
        </p:spPr>
        <p:txBody>
          <a:bodyPr wrap="square" lIns="0" tIns="0" rIns="0" bIns="0" rtlCol="0" anchor="ctr"/>
          <a:lstStyle/>
          <a:p>
            <a:pPr indent="0" marL="0">
              <a:buNone/>
            </a:pPr>
            <a:r>
              <a:rPr lang="en-US" sz="1200" spc="300" kern="0" dirty="0">
                <a:solidFill>
                  <a:srgbClr val="7A7066"/>
                </a:solidFill>
                <a:latin typeface="Calibri" pitchFamily="34" charset="0"/>
                <a:ea typeface="Calibri" pitchFamily="34" charset="-122"/>
                <a:cs typeface="Calibri" pitchFamily="34" charset="-120"/>
              </a:rPr>
              <a:t>OLD TESTAMENT • BOOK OF RUTH • CHAPTER 4</a:t>
            </a:r>
            <a:endParaRPr lang="en-US" sz="1200" dirty="0"/>
          </a:p>
        </p:txBody>
      </p:sp>
      <p:sp>
        <p:nvSpPr>
          <p:cNvPr id="4" name="Text 2"/>
          <p:cNvSpPr/>
          <p:nvPr/>
        </p:nvSpPr>
        <p:spPr>
          <a:xfrm>
            <a:off x="548640" y="1005840"/>
            <a:ext cx="6675120" cy="2560320"/>
          </a:xfrm>
          <a:prstGeom prst="rect">
            <a:avLst/>
          </a:prstGeom>
          <a:noFill/>
          <a:ln/>
        </p:spPr>
        <p:txBody>
          <a:bodyPr wrap="square" lIns="0" tIns="0" rIns="0" bIns="0" rtlCol="0" anchor="ctr"/>
          <a:lstStyle/>
          <a:p>
            <a:pPr indent="0" marL="0">
              <a:lnSpc>
                <a:spcPct val="95000"/>
              </a:lnSpc>
              <a:buNone/>
            </a:pPr>
            <a:r>
              <a:rPr lang="en-US" sz="5200" i="1" dirty="0">
                <a:solidFill>
                  <a:srgbClr val="2C2522"/>
                </a:solidFill>
                <a:latin typeface="Georgia" pitchFamily="34" charset="0"/>
                <a:ea typeface="Georgia" pitchFamily="34" charset="-122"/>
                <a:cs typeface="Georgia" pitchFamily="34" charset="-120"/>
              </a:rPr>
              <a:t>Ruth 4:</a:t>
            </a:r>
            <a:endParaRPr lang="en-US" sz="5200" dirty="0"/>
          </a:p>
          <a:p>
            <a:pPr indent="0" marL="0">
              <a:lnSpc>
                <a:spcPct val="95000"/>
              </a:lnSpc>
              <a:buNone/>
            </a:pPr>
            <a:r>
              <a:rPr lang="en-US" sz="5200" i="1" dirty="0">
                <a:solidFill>
                  <a:srgbClr val="2C2522"/>
                </a:solidFill>
                <a:latin typeface="Georgia" pitchFamily="34" charset="0"/>
                <a:ea typeface="Georgia" pitchFamily="34" charset="-122"/>
                <a:cs typeface="Georgia" pitchFamily="34" charset="-120"/>
              </a:rPr>
              <a:t>The Kinsman-</a:t>
            </a:r>
            <a:endParaRPr lang="en-US" sz="5200" dirty="0"/>
          </a:p>
          <a:p>
            <a:pPr indent="0" marL="0">
              <a:lnSpc>
                <a:spcPct val="95000"/>
              </a:lnSpc>
              <a:buNone/>
            </a:pPr>
            <a:r>
              <a:rPr lang="en-US" sz="5200" i="1" dirty="0">
                <a:solidFill>
                  <a:srgbClr val="2C2522"/>
                </a:solidFill>
                <a:latin typeface="Georgia" pitchFamily="34" charset="0"/>
                <a:ea typeface="Georgia" pitchFamily="34" charset="-122"/>
                <a:cs typeface="Georgia" pitchFamily="34" charset="-120"/>
              </a:rPr>
              <a:t>Redeemer</a:t>
            </a:r>
            <a:endParaRPr lang="en-US" sz="5200" dirty="0"/>
          </a:p>
        </p:txBody>
      </p:sp>
      <p:sp>
        <p:nvSpPr>
          <p:cNvPr id="5" name="Text 3"/>
          <p:cNvSpPr/>
          <p:nvPr/>
        </p:nvSpPr>
        <p:spPr>
          <a:xfrm>
            <a:off x="548640" y="3657600"/>
            <a:ext cx="6675120" cy="914400"/>
          </a:xfrm>
          <a:prstGeom prst="rect">
            <a:avLst/>
          </a:prstGeom>
          <a:noFill/>
          <a:ln/>
        </p:spPr>
        <p:txBody>
          <a:bodyPr wrap="square" lIns="0" tIns="0" rIns="0" bIns="0" rtlCol="0" anchor="ctr"/>
          <a:lstStyle/>
          <a:p>
            <a:pPr indent="0" marL="0">
              <a:lnSpc>
                <a:spcPct val="130000"/>
              </a:lnSpc>
              <a:buNone/>
            </a:pPr>
            <a:r>
              <a:rPr lang="en-US" sz="1800" dirty="0">
                <a:solidFill>
                  <a:srgbClr val="3D3630"/>
                </a:solidFill>
                <a:latin typeface="Calibri" pitchFamily="34" charset="0"/>
                <a:ea typeface="Calibri" pitchFamily="34" charset="-122"/>
                <a:cs typeface="Calibri" pitchFamily="34" charset="-120"/>
              </a:rPr>
              <a:t>Boaz as a Type of Christ</a:t>
            </a:r>
            <a:endParaRPr lang="en-US" sz="1800" dirty="0"/>
          </a:p>
          <a:p>
            <a:pPr indent="0" marL="0">
              <a:lnSpc>
                <a:spcPct val="130000"/>
              </a:lnSpc>
              <a:buNone/>
            </a:pPr>
            <a:r>
              <a:rPr lang="en-US" sz="1800" dirty="0">
                <a:solidFill>
                  <a:srgbClr val="3D3630"/>
                </a:solidFill>
                <a:latin typeface="Calibri" pitchFamily="34" charset="0"/>
                <a:ea typeface="Calibri" pitchFamily="34" charset="-122"/>
                <a:cs typeface="Calibri" pitchFamily="34" charset="-120"/>
              </a:rPr>
              <a:t>Naomi, Ruth &amp; the Picture of the Gentile Church</a:t>
            </a:r>
            <a:endParaRPr lang="en-US" sz="1800" dirty="0"/>
          </a:p>
        </p:txBody>
      </p:sp>
      <p:sp>
        <p:nvSpPr>
          <p:cNvPr id="6" name="Text 4"/>
          <p:cNvSpPr/>
          <p:nvPr/>
        </p:nvSpPr>
        <p:spPr>
          <a:xfrm>
            <a:off x="7909560" y="1645920"/>
            <a:ext cx="4114800" cy="1645920"/>
          </a:xfrm>
          <a:prstGeom prst="rect">
            <a:avLst/>
          </a:prstGeom>
          <a:noFill/>
          <a:ln/>
        </p:spPr>
        <p:txBody>
          <a:bodyPr wrap="square" lIns="0" tIns="0" rIns="0" bIns="0" rtlCol="0" anchor="ctr"/>
          <a:lstStyle/>
          <a:p>
            <a:pPr indent="0" marL="0">
              <a:lnSpc>
                <a:spcPct val="125000"/>
              </a:lnSpc>
              <a:buNone/>
            </a:pPr>
            <a:r>
              <a:rPr lang="en-US" sz="2000" i="1" dirty="0">
                <a:solidFill>
                  <a:srgbClr val="EDE6D9"/>
                </a:solidFill>
                <a:latin typeface="Georgia" pitchFamily="34" charset="0"/>
                <a:ea typeface="Georgia" pitchFamily="34" charset="-122"/>
                <a:cs typeface="Georgia" pitchFamily="34" charset="-120"/>
              </a:rPr>
              <a:t>"Blessed be the LORD, who has not left you this day without a redeemer."</a:t>
            </a:r>
            <a:endParaRPr lang="en-US" sz="2000" dirty="0"/>
          </a:p>
        </p:txBody>
      </p:sp>
      <p:sp>
        <p:nvSpPr>
          <p:cNvPr id="7" name="Text 5"/>
          <p:cNvSpPr/>
          <p:nvPr/>
        </p:nvSpPr>
        <p:spPr>
          <a:xfrm>
            <a:off x="7909560" y="3291840"/>
            <a:ext cx="4114800" cy="365760"/>
          </a:xfrm>
          <a:prstGeom prst="rect">
            <a:avLst/>
          </a:prstGeom>
          <a:noFill/>
          <a:ln/>
        </p:spPr>
        <p:txBody>
          <a:bodyPr wrap="square" lIns="0" tIns="0" rIns="0" bIns="0" rtlCol="0" anchor="ctr"/>
          <a:lstStyle/>
          <a:p>
            <a:pPr indent="0" marL="0">
              <a:buNone/>
            </a:pPr>
            <a:r>
              <a:rPr lang="en-US" sz="1400" dirty="0">
                <a:solidFill>
                  <a:srgbClr val="C9A227"/>
                </a:solidFill>
                <a:latin typeface="Calibri" pitchFamily="34" charset="0"/>
                <a:ea typeface="Calibri" pitchFamily="34" charset="-122"/>
                <a:cs typeface="Calibri" pitchFamily="34" charset="-120"/>
              </a:rPr>
              <a:t>— Ruth 4:14</a:t>
            </a:r>
            <a:endParaRPr lang="en-US" sz="1400" dirty="0"/>
          </a:p>
        </p:txBody>
      </p:sp>
      <p:sp>
        <p:nvSpPr>
          <p:cNvPr id="8" name="Text 6"/>
          <p:cNvSpPr/>
          <p:nvPr/>
        </p:nvSpPr>
        <p:spPr>
          <a:xfrm>
            <a:off x="548640" y="5760720"/>
            <a:ext cx="3657600" cy="274320"/>
          </a:xfrm>
          <a:prstGeom prst="rect">
            <a:avLst/>
          </a:prstGeom>
          <a:noFill/>
          <a:ln/>
        </p:spPr>
        <p:txBody>
          <a:bodyPr wrap="square" lIns="0" tIns="0" rIns="0" bIns="0" rtlCol="0" anchor="ctr"/>
          <a:lstStyle/>
          <a:p>
            <a:pPr indent="0" marL="0">
              <a:buNone/>
            </a:pPr>
            <a:r>
              <a:rPr lang="en-US" sz="1400" b="1" dirty="0">
                <a:solidFill>
                  <a:srgbClr val="3D3630"/>
                </a:solidFill>
                <a:latin typeface="Calibri" pitchFamily="34" charset="0"/>
                <a:ea typeface="Calibri" pitchFamily="34" charset="-122"/>
                <a:cs typeface="Calibri" pitchFamily="34" charset="-120"/>
              </a:rPr>
              <a:t>Teaching Outline</a:t>
            </a:r>
            <a:endParaRPr lang="en-US" sz="1400" dirty="0"/>
          </a:p>
        </p:txBody>
      </p:sp>
      <p:sp>
        <p:nvSpPr>
          <p:cNvPr id="9" name="Text 7"/>
          <p:cNvSpPr/>
          <p:nvPr/>
        </p:nvSpPr>
        <p:spPr>
          <a:xfrm>
            <a:off x="548640" y="6035040"/>
            <a:ext cx="6400800" cy="274320"/>
          </a:xfrm>
          <a:prstGeom prst="rect">
            <a:avLst/>
          </a:prstGeom>
          <a:noFill/>
          <a:ln/>
        </p:spPr>
        <p:txBody>
          <a:bodyPr wrap="square" lIns="0" tIns="0" rIns="0" bIns="0" rtlCol="0" anchor="ctr"/>
          <a:lstStyle/>
          <a:p>
            <a:pPr indent="0" marL="0">
              <a:buNone/>
            </a:pPr>
            <a:r>
              <a:rPr lang="en-US" sz="1200" dirty="0">
                <a:solidFill>
                  <a:srgbClr val="7A7066"/>
                </a:solidFill>
                <a:latin typeface="Calibri" pitchFamily="34" charset="0"/>
                <a:ea typeface="Calibri" pitchFamily="34" charset="-122"/>
                <a:cs typeface="Calibri" pitchFamily="34" charset="-120"/>
              </a:rPr>
              <a:t>Evangelical Christian Perspective • Includes Torah Code in Genesis 38</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01  ·  OVERVIEW</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THE WHOLE STORY IN CONTEXT</a:t>
            </a:r>
            <a:endParaRPr lang="en-US" sz="1100" dirty="0"/>
          </a:p>
        </p:txBody>
      </p:sp>
      <p:sp>
        <p:nvSpPr>
          <p:cNvPr id="4" name="Text 2"/>
          <p:cNvSpPr/>
          <p:nvPr/>
        </p:nvSpPr>
        <p:spPr>
          <a:xfrm>
            <a:off x="548640" y="777240"/>
            <a:ext cx="10972800" cy="640080"/>
          </a:xfrm>
          <a:prstGeom prst="rect">
            <a:avLst/>
          </a:prstGeom>
          <a:noFill/>
          <a:ln/>
        </p:spPr>
        <p:txBody>
          <a:bodyPr wrap="square" lIns="0" tIns="0" rIns="0" bIns="0" rtlCol="0" anchor="ctr"/>
          <a:lstStyle/>
          <a:p>
            <a:pPr indent="0" marL="0">
              <a:buNone/>
            </a:pPr>
            <a:r>
              <a:rPr lang="en-US" sz="3600" i="1" dirty="0">
                <a:solidFill>
                  <a:srgbClr val="2C2522"/>
                </a:solidFill>
                <a:latin typeface="Georgia" pitchFamily="34" charset="0"/>
                <a:ea typeface="Georgia" pitchFamily="34" charset="-122"/>
                <a:cs typeface="Georgia" pitchFamily="34" charset="-120"/>
              </a:rPr>
              <a:t>Summary of the Book of Ruth</a:t>
            </a:r>
            <a:endParaRPr lang="en-US" sz="3600" dirty="0"/>
          </a:p>
        </p:txBody>
      </p:sp>
      <p:sp>
        <p:nvSpPr>
          <p:cNvPr id="5" name="Shape 3"/>
          <p:cNvSpPr/>
          <p:nvPr/>
        </p:nvSpPr>
        <p:spPr>
          <a:xfrm>
            <a:off x="548640" y="1554480"/>
            <a:ext cx="11064240" cy="1097280"/>
          </a:xfrm>
          <a:prstGeom prst="roundRect">
            <a:avLst>
              <a:gd name="adj" fmla="val 6667"/>
            </a:avLst>
          </a:prstGeom>
          <a:solidFill>
            <a:srgbClr val="EDE6D9"/>
          </a:solidFill>
          <a:ln w="6350">
            <a:solidFill>
              <a:srgbClr val="D4C9B8"/>
            </a:solidFill>
            <a:prstDash val="solid"/>
          </a:ln>
        </p:spPr>
      </p:sp>
      <p:sp>
        <p:nvSpPr>
          <p:cNvPr id="6" name="Shape 4"/>
          <p:cNvSpPr/>
          <p:nvPr/>
        </p:nvSpPr>
        <p:spPr>
          <a:xfrm>
            <a:off x="685800" y="1691640"/>
            <a:ext cx="822960" cy="822960"/>
          </a:xfrm>
          <a:prstGeom prst="roundRect">
            <a:avLst>
              <a:gd name="adj" fmla="val 6667"/>
            </a:avLst>
          </a:prstGeom>
          <a:solidFill>
            <a:srgbClr val="8B3A3A"/>
          </a:solidFill>
          <a:ln w="12700">
            <a:solidFill>
              <a:srgbClr val="8B3A3A"/>
            </a:solidFill>
            <a:prstDash val="solid"/>
          </a:ln>
        </p:spPr>
      </p:sp>
      <p:sp>
        <p:nvSpPr>
          <p:cNvPr id="7" name="Text 5"/>
          <p:cNvSpPr/>
          <p:nvPr/>
        </p:nvSpPr>
        <p:spPr>
          <a:xfrm>
            <a:off x="685800" y="1874520"/>
            <a:ext cx="8229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Ch 1</a:t>
            </a:r>
            <a:endParaRPr lang="en-US" sz="1400" dirty="0"/>
          </a:p>
        </p:txBody>
      </p:sp>
      <p:sp>
        <p:nvSpPr>
          <p:cNvPr id="8" name="Text 6"/>
          <p:cNvSpPr/>
          <p:nvPr/>
        </p:nvSpPr>
        <p:spPr>
          <a:xfrm>
            <a:off x="1691640" y="1691640"/>
            <a:ext cx="960120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Loss &amp; Loyal Love</a:t>
            </a:r>
            <a:endParaRPr lang="en-US" sz="1800" dirty="0"/>
          </a:p>
        </p:txBody>
      </p:sp>
      <p:sp>
        <p:nvSpPr>
          <p:cNvPr id="9" name="Text 7"/>
          <p:cNvSpPr/>
          <p:nvPr/>
        </p:nvSpPr>
        <p:spPr>
          <a:xfrm>
            <a:off x="1691640" y="2011680"/>
            <a:ext cx="960120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Naomi widowed in Moab. Ruth clings with hesed: "Your people shall be my people, and your God my God" (1:16). Orpah turns back; Ruth returns with Naomi to Bethlehem.</a:t>
            </a:r>
            <a:endParaRPr lang="en-US" sz="1300" dirty="0"/>
          </a:p>
        </p:txBody>
      </p:sp>
      <p:sp>
        <p:nvSpPr>
          <p:cNvPr id="10" name="Shape 8"/>
          <p:cNvSpPr/>
          <p:nvPr/>
        </p:nvSpPr>
        <p:spPr>
          <a:xfrm>
            <a:off x="548640" y="2788920"/>
            <a:ext cx="11064240" cy="1097280"/>
          </a:xfrm>
          <a:prstGeom prst="roundRect">
            <a:avLst>
              <a:gd name="adj" fmla="val 6667"/>
            </a:avLst>
          </a:prstGeom>
          <a:solidFill>
            <a:srgbClr val="EDE6D9"/>
          </a:solidFill>
          <a:ln w="6350">
            <a:solidFill>
              <a:srgbClr val="D4C9B8"/>
            </a:solidFill>
            <a:prstDash val="solid"/>
          </a:ln>
        </p:spPr>
      </p:sp>
      <p:sp>
        <p:nvSpPr>
          <p:cNvPr id="11" name="Shape 9"/>
          <p:cNvSpPr/>
          <p:nvPr/>
        </p:nvSpPr>
        <p:spPr>
          <a:xfrm>
            <a:off x="685800" y="2926080"/>
            <a:ext cx="822960" cy="822960"/>
          </a:xfrm>
          <a:prstGeom prst="roundRect">
            <a:avLst>
              <a:gd name="adj" fmla="val 6667"/>
            </a:avLst>
          </a:prstGeom>
          <a:solidFill>
            <a:srgbClr val="8B3A3A"/>
          </a:solidFill>
          <a:ln w="12700">
            <a:solidFill>
              <a:srgbClr val="8B3A3A"/>
            </a:solidFill>
            <a:prstDash val="solid"/>
          </a:ln>
        </p:spPr>
      </p:sp>
      <p:sp>
        <p:nvSpPr>
          <p:cNvPr id="12" name="Text 10"/>
          <p:cNvSpPr/>
          <p:nvPr/>
        </p:nvSpPr>
        <p:spPr>
          <a:xfrm>
            <a:off x="685800" y="3108960"/>
            <a:ext cx="8229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Ch 2</a:t>
            </a:r>
            <a:endParaRPr lang="en-US" sz="1400" dirty="0"/>
          </a:p>
        </p:txBody>
      </p:sp>
      <p:sp>
        <p:nvSpPr>
          <p:cNvPr id="13" name="Text 11"/>
          <p:cNvSpPr/>
          <p:nvPr/>
        </p:nvSpPr>
        <p:spPr>
          <a:xfrm>
            <a:off x="1691640" y="2926080"/>
            <a:ext cx="960120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Gleaning &amp; Grace</a:t>
            </a:r>
            <a:endParaRPr lang="en-US" sz="1800" dirty="0"/>
          </a:p>
        </p:txBody>
      </p:sp>
      <p:sp>
        <p:nvSpPr>
          <p:cNvPr id="14" name="Text 12"/>
          <p:cNvSpPr/>
          <p:nvPr/>
        </p:nvSpPr>
        <p:spPr>
          <a:xfrm>
            <a:off x="1691640" y="3246120"/>
            <a:ext cx="960120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Ruth gleans in Boaz's field (near kinsman). Boaz shows extraordinary kindness, protection, and provision — a picture of Christ's care for the stranger.</a:t>
            </a:r>
            <a:endParaRPr lang="en-US" sz="1300" dirty="0"/>
          </a:p>
        </p:txBody>
      </p:sp>
      <p:sp>
        <p:nvSpPr>
          <p:cNvPr id="15" name="Shape 13"/>
          <p:cNvSpPr/>
          <p:nvPr/>
        </p:nvSpPr>
        <p:spPr>
          <a:xfrm>
            <a:off x="548640" y="4023360"/>
            <a:ext cx="11064240" cy="1097280"/>
          </a:xfrm>
          <a:prstGeom prst="roundRect">
            <a:avLst>
              <a:gd name="adj" fmla="val 6667"/>
            </a:avLst>
          </a:prstGeom>
          <a:solidFill>
            <a:srgbClr val="EDE6D9"/>
          </a:solidFill>
          <a:ln w="6350">
            <a:solidFill>
              <a:srgbClr val="D4C9B8"/>
            </a:solidFill>
            <a:prstDash val="solid"/>
          </a:ln>
        </p:spPr>
      </p:sp>
      <p:sp>
        <p:nvSpPr>
          <p:cNvPr id="16" name="Shape 14"/>
          <p:cNvSpPr/>
          <p:nvPr/>
        </p:nvSpPr>
        <p:spPr>
          <a:xfrm>
            <a:off x="685800" y="4160520"/>
            <a:ext cx="822960" cy="822960"/>
          </a:xfrm>
          <a:prstGeom prst="roundRect">
            <a:avLst>
              <a:gd name="adj" fmla="val 6667"/>
            </a:avLst>
          </a:prstGeom>
          <a:solidFill>
            <a:srgbClr val="8B3A3A"/>
          </a:solidFill>
          <a:ln w="12700">
            <a:solidFill>
              <a:srgbClr val="8B3A3A"/>
            </a:solidFill>
            <a:prstDash val="solid"/>
          </a:ln>
        </p:spPr>
      </p:sp>
      <p:sp>
        <p:nvSpPr>
          <p:cNvPr id="17" name="Text 15"/>
          <p:cNvSpPr/>
          <p:nvPr/>
        </p:nvSpPr>
        <p:spPr>
          <a:xfrm>
            <a:off x="685800" y="4343400"/>
            <a:ext cx="8229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Ch 3</a:t>
            </a:r>
            <a:endParaRPr lang="en-US" sz="1400" dirty="0"/>
          </a:p>
        </p:txBody>
      </p:sp>
      <p:sp>
        <p:nvSpPr>
          <p:cNvPr id="18" name="Text 16"/>
          <p:cNvSpPr/>
          <p:nvPr/>
        </p:nvSpPr>
        <p:spPr>
          <a:xfrm>
            <a:off x="1691640" y="4160520"/>
            <a:ext cx="960120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Bold Request</a:t>
            </a:r>
            <a:endParaRPr lang="en-US" sz="1800" dirty="0"/>
          </a:p>
        </p:txBody>
      </p:sp>
      <p:sp>
        <p:nvSpPr>
          <p:cNvPr id="19" name="Text 17"/>
          <p:cNvSpPr/>
          <p:nvPr/>
        </p:nvSpPr>
        <p:spPr>
          <a:xfrm>
            <a:off x="1691640" y="4480560"/>
            <a:ext cx="960120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Naomi instructs Ruth at the threshing floor. Ruth boldly seeks covering under Boaz's wings (3:9). Boaz promises to redeem if the nearer kinsman declines.</a:t>
            </a:r>
            <a:endParaRPr lang="en-US" sz="1300" dirty="0"/>
          </a:p>
        </p:txBody>
      </p:sp>
      <p:sp>
        <p:nvSpPr>
          <p:cNvPr id="20" name="Shape 18"/>
          <p:cNvSpPr/>
          <p:nvPr/>
        </p:nvSpPr>
        <p:spPr>
          <a:xfrm>
            <a:off x="548640" y="5257800"/>
            <a:ext cx="11064240" cy="1097280"/>
          </a:xfrm>
          <a:prstGeom prst="roundRect">
            <a:avLst>
              <a:gd name="adj" fmla="val 6667"/>
            </a:avLst>
          </a:prstGeom>
          <a:solidFill>
            <a:srgbClr val="EDE6D9"/>
          </a:solidFill>
          <a:ln w="6350">
            <a:solidFill>
              <a:srgbClr val="D4C9B8"/>
            </a:solidFill>
            <a:prstDash val="solid"/>
          </a:ln>
        </p:spPr>
      </p:sp>
      <p:sp>
        <p:nvSpPr>
          <p:cNvPr id="21" name="Shape 19"/>
          <p:cNvSpPr/>
          <p:nvPr/>
        </p:nvSpPr>
        <p:spPr>
          <a:xfrm>
            <a:off x="685800" y="5394960"/>
            <a:ext cx="822960" cy="822960"/>
          </a:xfrm>
          <a:prstGeom prst="roundRect">
            <a:avLst>
              <a:gd name="adj" fmla="val 6667"/>
            </a:avLst>
          </a:prstGeom>
          <a:solidFill>
            <a:srgbClr val="8B3A3A"/>
          </a:solidFill>
          <a:ln w="12700">
            <a:solidFill>
              <a:srgbClr val="8B3A3A"/>
            </a:solidFill>
            <a:prstDash val="solid"/>
          </a:ln>
        </p:spPr>
      </p:sp>
      <p:sp>
        <p:nvSpPr>
          <p:cNvPr id="22" name="Text 20"/>
          <p:cNvSpPr/>
          <p:nvPr/>
        </p:nvSpPr>
        <p:spPr>
          <a:xfrm>
            <a:off x="685800" y="5577840"/>
            <a:ext cx="8229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Ch 4</a:t>
            </a:r>
            <a:endParaRPr lang="en-US" sz="1400" dirty="0"/>
          </a:p>
        </p:txBody>
      </p:sp>
      <p:sp>
        <p:nvSpPr>
          <p:cNvPr id="23" name="Text 21"/>
          <p:cNvSpPr/>
          <p:nvPr/>
        </p:nvSpPr>
        <p:spPr>
          <a:xfrm>
            <a:off x="1691640" y="5394960"/>
            <a:ext cx="960120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Redemption &amp; Fruit</a:t>
            </a:r>
            <a:endParaRPr lang="en-US" sz="1800" dirty="0"/>
          </a:p>
        </p:txBody>
      </p:sp>
      <p:sp>
        <p:nvSpPr>
          <p:cNvPr id="24" name="Text 22"/>
          <p:cNvSpPr/>
          <p:nvPr/>
        </p:nvSpPr>
        <p:spPr>
          <a:xfrm>
            <a:off x="1691640" y="5715000"/>
            <a:ext cx="960120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Boaz publicly redeems land &amp; bride. Marries Ruth. Obed born. Naomi restored. Genealogy from Perez to David — the line of the Messiah.</a:t>
            </a:r>
            <a:endParaRPr lang="en-US" sz="1300" dirty="0"/>
          </a:p>
        </p:txBody>
      </p:sp>
      <p:sp>
        <p:nvSpPr>
          <p:cNvPr id="25" name="Text 23"/>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26" name="Text 24"/>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02 / 10</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02  ·  APPLICATION</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FOR BELIEVERS TODAY</a:t>
            </a:r>
            <a:endParaRPr lang="en-US" sz="1100" dirty="0"/>
          </a:p>
        </p:txBody>
      </p:sp>
      <p:sp>
        <p:nvSpPr>
          <p:cNvPr id="4" name="Text 2"/>
          <p:cNvSpPr/>
          <p:nvPr/>
        </p:nvSpPr>
        <p:spPr>
          <a:xfrm>
            <a:off x="548640" y="777240"/>
            <a:ext cx="10972800" cy="640080"/>
          </a:xfrm>
          <a:prstGeom prst="rect">
            <a:avLst/>
          </a:prstGeom>
          <a:noFill/>
          <a:ln/>
        </p:spPr>
        <p:txBody>
          <a:bodyPr wrap="square" lIns="0" tIns="0" rIns="0" bIns="0" rtlCol="0" anchor="ctr"/>
          <a:lstStyle/>
          <a:p>
            <a:pPr indent="0" marL="0">
              <a:buNone/>
            </a:pPr>
            <a:r>
              <a:rPr lang="en-US" sz="3400" i="1" dirty="0">
                <a:solidFill>
                  <a:srgbClr val="2C2522"/>
                </a:solidFill>
                <a:latin typeface="Georgia" pitchFamily="34" charset="0"/>
                <a:ea typeface="Georgia" pitchFamily="34" charset="-122"/>
                <a:cs typeface="Georgia" pitchFamily="34" charset="-120"/>
              </a:rPr>
              <a:t>Display a Loving Faithfulness Like Ruth</a:t>
            </a:r>
            <a:endParaRPr lang="en-US" sz="3400" dirty="0"/>
          </a:p>
        </p:txBody>
      </p:sp>
      <p:sp>
        <p:nvSpPr>
          <p:cNvPr id="5" name="Text 3"/>
          <p:cNvSpPr/>
          <p:nvPr/>
        </p:nvSpPr>
        <p:spPr>
          <a:xfrm>
            <a:off x="548640" y="1417320"/>
            <a:ext cx="10972800" cy="457200"/>
          </a:xfrm>
          <a:prstGeom prst="rect">
            <a:avLst/>
          </a:prstGeom>
          <a:noFill/>
          <a:ln/>
        </p:spPr>
        <p:txBody>
          <a:bodyPr wrap="square" lIns="0" tIns="0" rIns="0" bIns="0" rtlCol="0" anchor="ctr"/>
          <a:lstStyle/>
          <a:p>
            <a:pPr indent="0" marL="0">
              <a:buNone/>
            </a:pPr>
            <a:r>
              <a:rPr lang="en-US" sz="1500" dirty="0">
                <a:solidFill>
                  <a:srgbClr val="3D3630"/>
                </a:solidFill>
                <a:latin typeface="Calibri" pitchFamily="34" charset="0"/>
                <a:ea typeface="Calibri" pitchFamily="34" charset="-122"/>
                <a:cs typeface="Calibri" pitchFamily="34" charset="-120"/>
              </a:rPr>
              <a:t>The book of Ruth calls us to hesed — steadfast, loyal, covenant love — in ordinary life and in our walk with Christ.</a:t>
            </a:r>
            <a:endParaRPr lang="en-US" sz="1500" dirty="0"/>
          </a:p>
        </p:txBody>
      </p:sp>
      <p:sp>
        <p:nvSpPr>
          <p:cNvPr id="6" name="Shape 4"/>
          <p:cNvSpPr/>
          <p:nvPr/>
        </p:nvSpPr>
        <p:spPr>
          <a:xfrm>
            <a:off x="548640" y="1965960"/>
            <a:ext cx="5577840" cy="1371600"/>
          </a:xfrm>
          <a:prstGeom prst="roundRect">
            <a:avLst>
              <a:gd name="adj" fmla="val 5333"/>
            </a:avLst>
          </a:prstGeom>
          <a:solidFill>
            <a:srgbClr val="EDE6D9"/>
          </a:solidFill>
          <a:ln w="6350">
            <a:solidFill>
              <a:srgbClr val="D4C9B8"/>
            </a:solidFill>
            <a:prstDash val="solid"/>
          </a:ln>
        </p:spPr>
      </p:sp>
      <p:sp>
        <p:nvSpPr>
          <p:cNvPr id="7" name="Shape 5"/>
          <p:cNvSpPr/>
          <p:nvPr/>
        </p:nvSpPr>
        <p:spPr>
          <a:xfrm>
            <a:off x="685800" y="2103120"/>
            <a:ext cx="502920" cy="502920"/>
          </a:xfrm>
          <a:prstGeom prst="ellipse">
            <a:avLst/>
          </a:prstGeom>
          <a:solidFill>
            <a:srgbClr val="8B3A3A"/>
          </a:solidFill>
          <a:ln w="12700">
            <a:solidFill>
              <a:srgbClr val="8B3A3A"/>
            </a:solidFill>
            <a:prstDash val="solid"/>
          </a:ln>
        </p:spPr>
      </p:sp>
      <p:sp>
        <p:nvSpPr>
          <p:cNvPr id="8" name="Text 6"/>
          <p:cNvSpPr/>
          <p:nvPr/>
        </p:nvSpPr>
        <p:spPr>
          <a:xfrm>
            <a:off x="685800" y="2167128"/>
            <a:ext cx="502920" cy="41148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p:nvPr/>
        </p:nvSpPr>
        <p:spPr>
          <a:xfrm>
            <a:off x="1325880" y="2103120"/>
            <a:ext cx="4572000" cy="36576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Commit to God &amp; His People</a:t>
            </a:r>
            <a:endParaRPr lang="en-US" sz="1600" dirty="0"/>
          </a:p>
        </p:txBody>
      </p:sp>
      <p:sp>
        <p:nvSpPr>
          <p:cNvPr id="10" name="Text 8"/>
          <p:cNvSpPr/>
          <p:nvPr/>
        </p:nvSpPr>
        <p:spPr>
          <a:xfrm>
            <a:off x="1325880" y="2468880"/>
            <a:ext cx="4572000" cy="777240"/>
          </a:xfrm>
          <a:prstGeom prst="rect">
            <a:avLst/>
          </a:prstGeom>
          <a:noFill/>
          <a:ln/>
        </p:spPr>
        <p:txBody>
          <a:bodyPr wrap="square" lIns="0" tIns="0" rIns="0" bIns="0" rtlCol="0" anchor="ctr"/>
          <a:lstStyle/>
          <a:p>
            <a:pPr indent="0" marL="0">
              <a:buNone/>
            </a:pPr>
            <a:r>
              <a:rPr lang="en-US" sz="1200" dirty="0">
                <a:solidFill>
                  <a:srgbClr val="3D3630"/>
                </a:solidFill>
                <a:latin typeface="Calibri" pitchFamily="34" charset="0"/>
                <a:ea typeface="Calibri" pitchFamily="34" charset="-122"/>
                <a:cs typeface="Calibri" pitchFamily="34" charset="-120"/>
              </a:rPr>
              <a:t>Like Ruth leaving Moab, choose Christ and His Church even when costly. "Your God, my God" (Ruth 1:16). Faithfulness begins with wholehearted allegiance.</a:t>
            </a:r>
            <a:endParaRPr lang="en-US" sz="1200" dirty="0"/>
          </a:p>
        </p:txBody>
      </p:sp>
      <p:sp>
        <p:nvSpPr>
          <p:cNvPr id="11" name="Shape 9"/>
          <p:cNvSpPr/>
          <p:nvPr/>
        </p:nvSpPr>
        <p:spPr>
          <a:xfrm>
            <a:off x="6309360" y="1965960"/>
            <a:ext cx="5577840" cy="1371600"/>
          </a:xfrm>
          <a:prstGeom prst="roundRect">
            <a:avLst>
              <a:gd name="adj" fmla="val 5333"/>
            </a:avLst>
          </a:prstGeom>
          <a:solidFill>
            <a:srgbClr val="EDE6D9"/>
          </a:solidFill>
          <a:ln w="6350">
            <a:solidFill>
              <a:srgbClr val="D4C9B8"/>
            </a:solidFill>
            <a:prstDash val="solid"/>
          </a:ln>
        </p:spPr>
      </p:sp>
      <p:sp>
        <p:nvSpPr>
          <p:cNvPr id="12" name="Shape 10"/>
          <p:cNvSpPr/>
          <p:nvPr/>
        </p:nvSpPr>
        <p:spPr>
          <a:xfrm>
            <a:off x="6446520" y="2103120"/>
            <a:ext cx="502920" cy="502920"/>
          </a:xfrm>
          <a:prstGeom prst="ellipse">
            <a:avLst/>
          </a:prstGeom>
          <a:solidFill>
            <a:srgbClr val="8B3A3A"/>
          </a:solidFill>
          <a:ln w="12700">
            <a:solidFill>
              <a:srgbClr val="8B3A3A"/>
            </a:solidFill>
            <a:prstDash val="solid"/>
          </a:ln>
        </p:spPr>
      </p:sp>
      <p:sp>
        <p:nvSpPr>
          <p:cNvPr id="13" name="Text 11"/>
          <p:cNvSpPr/>
          <p:nvPr/>
        </p:nvSpPr>
        <p:spPr>
          <a:xfrm>
            <a:off x="6446520" y="2167128"/>
            <a:ext cx="502920" cy="41148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4" name="Text 12"/>
          <p:cNvSpPr/>
          <p:nvPr/>
        </p:nvSpPr>
        <p:spPr>
          <a:xfrm>
            <a:off x="7086600" y="2103120"/>
            <a:ext cx="4572000" cy="36576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Serve Faithfully in the Ordinary</a:t>
            </a:r>
            <a:endParaRPr lang="en-US" sz="1600" dirty="0"/>
          </a:p>
        </p:txBody>
      </p:sp>
      <p:sp>
        <p:nvSpPr>
          <p:cNvPr id="15" name="Text 13"/>
          <p:cNvSpPr/>
          <p:nvPr/>
        </p:nvSpPr>
        <p:spPr>
          <a:xfrm>
            <a:off x="7086600" y="2468880"/>
            <a:ext cx="4572000" cy="777240"/>
          </a:xfrm>
          <a:prstGeom prst="rect">
            <a:avLst/>
          </a:prstGeom>
          <a:noFill/>
          <a:ln/>
        </p:spPr>
        <p:txBody>
          <a:bodyPr wrap="square" lIns="0" tIns="0" rIns="0" bIns="0" rtlCol="0" anchor="ctr"/>
          <a:lstStyle/>
          <a:p>
            <a:pPr indent="0" marL="0">
              <a:buNone/>
            </a:pPr>
            <a:r>
              <a:rPr lang="en-US" sz="1200" dirty="0">
                <a:solidFill>
                  <a:srgbClr val="3D3630"/>
                </a:solidFill>
                <a:latin typeface="Calibri" pitchFamily="34" charset="0"/>
                <a:ea typeface="Calibri" pitchFamily="34" charset="-122"/>
                <a:cs typeface="Calibri" pitchFamily="34" charset="-120"/>
              </a:rPr>
              <a:t>Ruth gleaned humbly. God honors diligent, unnoticed service. Be faithful in small things — God weaves them into His redemptive story (gleaning → meeting Boaz → lineage of Christ).</a:t>
            </a:r>
            <a:endParaRPr lang="en-US" sz="1200" dirty="0"/>
          </a:p>
        </p:txBody>
      </p:sp>
      <p:sp>
        <p:nvSpPr>
          <p:cNvPr id="16" name="Shape 14"/>
          <p:cNvSpPr/>
          <p:nvPr/>
        </p:nvSpPr>
        <p:spPr>
          <a:xfrm>
            <a:off x="548640" y="3474720"/>
            <a:ext cx="5577840" cy="1371600"/>
          </a:xfrm>
          <a:prstGeom prst="roundRect">
            <a:avLst>
              <a:gd name="adj" fmla="val 5333"/>
            </a:avLst>
          </a:prstGeom>
          <a:solidFill>
            <a:srgbClr val="EDE6D9"/>
          </a:solidFill>
          <a:ln w="6350">
            <a:solidFill>
              <a:srgbClr val="D4C9B8"/>
            </a:solidFill>
            <a:prstDash val="solid"/>
          </a:ln>
        </p:spPr>
      </p:sp>
      <p:sp>
        <p:nvSpPr>
          <p:cNvPr id="17" name="Shape 15"/>
          <p:cNvSpPr/>
          <p:nvPr/>
        </p:nvSpPr>
        <p:spPr>
          <a:xfrm>
            <a:off x="685800" y="3611880"/>
            <a:ext cx="502920" cy="502920"/>
          </a:xfrm>
          <a:prstGeom prst="ellipse">
            <a:avLst/>
          </a:prstGeom>
          <a:solidFill>
            <a:srgbClr val="8B3A3A"/>
          </a:solidFill>
          <a:ln w="12700">
            <a:solidFill>
              <a:srgbClr val="8B3A3A"/>
            </a:solidFill>
            <a:prstDash val="solid"/>
          </a:ln>
        </p:spPr>
      </p:sp>
      <p:sp>
        <p:nvSpPr>
          <p:cNvPr id="18" name="Text 16"/>
          <p:cNvSpPr/>
          <p:nvPr/>
        </p:nvSpPr>
        <p:spPr>
          <a:xfrm>
            <a:off x="685800" y="3675888"/>
            <a:ext cx="502920" cy="41148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9" name="Text 17"/>
          <p:cNvSpPr/>
          <p:nvPr/>
        </p:nvSpPr>
        <p:spPr>
          <a:xfrm>
            <a:off x="1325880" y="3611880"/>
            <a:ext cx="4572000" cy="36576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Boldly Approach the Redeemer</a:t>
            </a:r>
            <a:endParaRPr lang="en-US" sz="1600" dirty="0"/>
          </a:p>
        </p:txBody>
      </p:sp>
      <p:sp>
        <p:nvSpPr>
          <p:cNvPr id="20" name="Text 18"/>
          <p:cNvSpPr/>
          <p:nvPr/>
        </p:nvSpPr>
        <p:spPr>
          <a:xfrm>
            <a:off x="1325880" y="3977640"/>
            <a:ext cx="4572000" cy="777240"/>
          </a:xfrm>
          <a:prstGeom prst="rect">
            <a:avLst/>
          </a:prstGeom>
          <a:noFill/>
          <a:ln/>
        </p:spPr>
        <p:txBody>
          <a:bodyPr wrap="square" lIns="0" tIns="0" rIns="0" bIns="0" rtlCol="0" anchor="ctr"/>
          <a:lstStyle/>
          <a:p>
            <a:pPr indent="0" marL="0">
              <a:buNone/>
            </a:pPr>
            <a:r>
              <a:rPr lang="en-US" sz="1200" dirty="0">
                <a:solidFill>
                  <a:srgbClr val="3D3630"/>
                </a:solidFill>
                <a:latin typeface="Calibri" pitchFamily="34" charset="0"/>
                <a:ea typeface="Calibri" pitchFamily="34" charset="-122"/>
                <a:cs typeface="Calibri" pitchFamily="34" charset="-120"/>
              </a:rPr>
              <a:t>Ruth made her request at the threshing floor. We come boldly to the throne of grace (Heb 4:16). Christ covers us with His righteousness and redeems our past.</a:t>
            </a:r>
            <a:endParaRPr lang="en-US" sz="1200" dirty="0"/>
          </a:p>
        </p:txBody>
      </p:sp>
      <p:sp>
        <p:nvSpPr>
          <p:cNvPr id="21" name="Shape 19"/>
          <p:cNvSpPr/>
          <p:nvPr/>
        </p:nvSpPr>
        <p:spPr>
          <a:xfrm>
            <a:off x="6309360" y="3474720"/>
            <a:ext cx="5577840" cy="1371600"/>
          </a:xfrm>
          <a:prstGeom prst="roundRect">
            <a:avLst>
              <a:gd name="adj" fmla="val 5333"/>
            </a:avLst>
          </a:prstGeom>
          <a:solidFill>
            <a:srgbClr val="EDE6D9"/>
          </a:solidFill>
          <a:ln w="6350">
            <a:solidFill>
              <a:srgbClr val="D4C9B8"/>
            </a:solidFill>
            <a:prstDash val="solid"/>
          </a:ln>
        </p:spPr>
      </p:sp>
      <p:sp>
        <p:nvSpPr>
          <p:cNvPr id="22" name="Shape 20"/>
          <p:cNvSpPr/>
          <p:nvPr/>
        </p:nvSpPr>
        <p:spPr>
          <a:xfrm>
            <a:off x="6446520" y="3611880"/>
            <a:ext cx="502920" cy="502920"/>
          </a:xfrm>
          <a:prstGeom prst="ellipse">
            <a:avLst/>
          </a:prstGeom>
          <a:solidFill>
            <a:srgbClr val="8B3A3A"/>
          </a:solidFill>
          <a:ln w="12700">
            <a:solidFill>
              <a:srgbClr val="8B3A3A"/>
            </a:solidFill>
            <a:prstDash val="solid"/>
          </a:ln>
        </p:spPr>
      </p:sp>
      <p:sp>
        <p:nvSpPr>
          <p:cNvPr id="23" name="Text 21"/>
          <p:cNvSpPr/>
          <p:nvPr/>
        </p:nvSpPr>
        <p:spPr>
          <a:xfrm>
            <a:off x="6446520" y="3675888"/>
            <a:ext cx="502920" cy="41148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4" name="Text 22"/>
          <p:cNvSpPr/>
          <p:nvPr/>
        </p:nvSpPr>
        <p:spPr>
          <a:xfrm>
            <a:off x="7086600" y="3611880"/>
            <a:ext cx="4572000" cy="36576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Trust God to Redeem Your Story</a:t>
            </a:r>
            <a:endParaRPr lang="en-US" sz="1600" dirty="0"/>
          </a:p>
        </p:txBody>
      </p:sp>
      <p:sp>
        <p:nvSpPr>
          <p:cNvPr id="25" name="Text 23"/>
          <p:cNvSpPr/>
          <p:nvPr/>
        </p:nvSpPr>
        <p:spPr>
          <a:xfrm>
            <a:off x="7086600" y="3977640"/>
            <a:ext cx="4572000" cy="777240"/>
          </a:xfrm>
          <a:prstGeom prst="rect">
            <a:avLst/>
          </a:prstGeom>
          <a:noFill/>
          <a:ln/>
        </p:spPr>
        <p:txBody>
          <a:bodyPr wrap="square" lIns="0" tIns="0" rIns="0" bIns="0" rtlCol="0" anchor="ctr"/>
          <a:lstStyle/>
          <a:p>
            <a:pPr indent="0" marL="0">
              <a:buNone/>
            </a:pPr>
            <a:r>
              <a:rPr lang="en-US" sz="1200" dirty="0">
                <a:solidFill>
                  <a:srgbClr val="3D3630"/>
                </a:solidFill>
                <a:latin typeface="Calibri" pitchFamily="34" charset="0"/>
                <a:ea typeface="Calibri" pitchFamily="34" charset="-122"/>
                <a:cs typeface="Calibri" pitchFamily="34" charset="-120"/>
              </a:rPr>
              <a:t>From famine, widowhood, and foreignness → to Obed, Jesse, David, and ultimately Jesus. No tragedy is beyond God's ability to bring beauty and purpose. Your brokenness can become part of Christ's lineage of grace.</a:t>
            </a:r>
            <a:endParaRPr lang="en-US" sz="1200" dirty="0"/>
          </a:p>
        </p:txBody>
      </p:sp>
      <p:sp>
        <p:nvSpPr>
          <p:cNvPr id="26" name="Shape 24"/>
          <p:cNvSpPr/>
          <p:nvPr/>
        </p:nvSpPr>
        <p:spPr>
          <a:xfrm>
            <a:off x="548640" y="4983480"/>
            <a:ext cx="5577840" cy="1371600"/>
          </a:xfrm>
          <a:prstGeom prst="roundRect">
            <a:avLst>
              <a:gd name="adj" fmla="val 5333"/>
            </a:avLst>
          </a:prstGeom>
          <a:solidFill>
            <a:srgbClr val="EDE6D9"/>
          </a:solidFill>
          <a:ln w="6350">
            <a:solidFill>
              <a:srgbClr val="D4C9B8"/>
            </a:solidFill>
            <a:prstDash val="solid"/>
          </a:ln>
        </p:spPr>
      </p:sp>
      <p:sp>
        <p:nvSpPr>
          <p:cNvPr id="27" name="Shape 25"/>
          <p:cNvSpPr/>
          <p:nvPr/>
        </p:nvSpPr>
        <p:spPr>
          <a:xfrm>
            <a:off x="685800" y="5120640"/>
            <a:ext cx="502920" cy="502920"/>
          </a:xfrm>
          <a:prstGeom prst="ellipse">
            <a:avLst/>
          </a:prstGeom>
          <a:solidFill>
            <a:srgbClr val="8B3A3A"/>
          </a:solidFill>
          <a:ln w="12700">
            <a:solidFill>
              <a:srgbClr val="8B3A3A"/>
            </a:solidFill>
            <a:prstDash val="solid"/>
          </a:ln>
        </p:spPr>
      </p:sp>
      <p:sp>
        <p:nvSpPr>
          <p:cNvPr id="28" name="Text 26"/>
          <p:cNvSpPr/>
          <p:nvPr/>
        </p:nvSpPr>
        <p:spPr>
          <a:xfrm>
            <a:off x="685800" y="5184648"/>
            <a:ext cx="502920" cy="41148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29" name="Text 27"/>
          <p:cNvSpPr/>
          <p:nvPr/>
        </p:nvSpPr>
        <p:spPr>
          <a:xfrm>
            <a:off x="1325880" y="5120640"/>
            <a:ext cx="4572000" cy="36576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Show Hesed to the Vulnerable</a:t>
            </a:r>
            <a:endParaRPr lang="en-US" sz="1600" dirty="0"/>
          </a:p>
        </p:txBody>
      </p:sp>
      <p:sp>
        <p:nvSpPr>
          <p:cNvPr id="30" name="Text 28"/>
          <p:cNvSpPr/>
          <p:nvPr/>
        </p:nvSpPr>
        <p:spPr>
          <a:xfrm>
            <a:off x="1325880" y="5486400"/>
            <a:ext cx="4572000" cy="777240"/>
          </a:xfrm>
          <a:prstGeom prst="rect">
            <a:avLst/>
          </a:prstGeom>
          <a:noFill/>
          <a:ln/>
        </p:spPr>
        <p:txBody>
          <a:bodyPr wrap="square" lIns="0" tIns="0" rIns="0" bIns="0" rtlCol="0" anchor="ctr"/>
          <a:lstStyle/>
          <a:p>
            <a:pPr indent="0" marL="0">
              <a:buNone/>
            </a:pPr>
            <a:r>
              <a:rPr lang="en-US" sz="1200" dirty="0">
                <a:solidFill>
                  <a:srgbClr val="3D3630"/>
                </a:solidFill>
                <a:latin typeface="Calibri" pitchFamily="34" charset="0"/>
                <a:ea typeface="Calibri" pitchFamily="34" charset="-122"/>
                <a:cs typeface="Calibri" pitchFamily="34" charset="-120"/>
              </a:rPr>
              <a:t>Boaz protected and provided for the widow and foreigner. The Church must advocate for widows, orphans, immigrants, and the marginalized — reflecting our Redeemer's heart.</a:t>
            </a:r>
            <a:endParaRPr lang="en-US" sz="1200" dirty="0"/>
          </a:p>
        </p:txBody>
      </p:sp>
      <p:sp>
        <p:nvSpPr>
          <p:cNvPr id="31" name="Shape 29"/>
          <p:cNvSpPr/>
          <p:nvPr/>
        </p:nvSpPr>
        <p:spPr>
          <a:xfrm>
            <a:off x="6309360" y="4983480"/>
            <a:ext cx="5577840" cy="1371600"/>
          </a:xfrm>
          <a:prstGeom prst="roundRect">
            <a:avLst>
              <a:gd name="adj" fmla="val 5333"/>
            </a:avLst>
          </a:prstGeom>
          <a:solidFill>
            <a:srgbClr val="EDE6D9"/>
          </a:solidFill>
          <a:ln w="6350">
            <a:solidFill>
              <a:srgbClr val="D4C9B8"/>
            </a:solidFill>
            <a:prstDash val="solid"/>
          </a:ln>
        </p:spPr>
      </p:sp>
      <p:sp>
        <p:nvSpPr>
          <p:cNvPr id="32" name="Shape 30"/>
          <p:cNvSpPr/>
          <p:nvPr/>
        </p:nvSpPr>
        <p:spPr>
          <a:xfrm>
            <a:off x="6446520" y="5120640"/>
            <a:ext cx="502920" cy="502920"/>
          </a:xfrm>
          <a:prstGeom prst="ellipse">
            <a:avLst/>
          </a:prstGeom>
          <a:solidFill>
            <a:srgbClr val="8B3A3A"/>
          </a:solidFill>
          <a:ln w="12700">
            <a:solidFill>
              <a:srgbClr val="8B3A3A"/>
            </a:solidFill>
            <a:prstDash val="solid"/>
          </a:ln>
        </p:spPr>
      </p:sp>
      <p:sp>
        <p:nvSpPr>
          <p:cNvPr id="33" name="Text 31"/>
          <p:cNvSpPr/>
          <p:nvPr/>
        </p:nvSpPr>
        <p:spPr>
          <a:xfrm>
            <a:off x="6446520" y="5184648"/>
            <a:ext cx="502920" cy="41148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34" name="Text 32"/>
          <p:cNvSpPr/>
          <p:nvPr/>
        </p:nvSpPr>
        <p:spPr>
          <a:xfrm>
            <a:off x="7086600" y="5120640"/>
            <a:ext cx="4572000" cy="36576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Live as the Bride of Christ</a:t>
            </a:r>
            <a:endParaRPr lang="en-US" sz="1600" dirty="0"/>
          </a:p>
        </p:txBody>
      </p:sp>
      <p:sp>
        <p:nvSpPr>
          <p:cNvPr id="35" name="Text 33"/>
          <p:cNvSpPr/>
          <p:nvPr/>
        </p:nvSpPr>
        <p:spPr>
          <a:xfrm>
            <a:off x="7086600" y="5486400"/>
            <a:ext cx="4572000" cy="777240"/>
          </a:xfrm>
          <a:prstGeom prst="rect">
            <a:avLst/>
          </a:prstGeom>
          <a:noFill/>
          <a:ln/>
        </p:spPr>
        <p:txBody>
          <a:bodyPr wrap="square" lIns="0" tIns="0" rIns="0" bIns="0" rtlCol="0" anchor="ctr"/>
          <a:lstStyle/>
          <a:p>
            <a:pPr indent="0" marL="0">
              <a:buNone/>
            </a:pPr>
            <a:r>
              <a:rPr lang="en-US" sz="1200" dirty="0">
                <a:solidFill>
                  <a:srgbClr val="3D3630"/>
                </a:solidFill>
                <a:latin typeface="Calibri" pitchFamily="34" charset="0"/>
                <a:ea typeface="Calibri" pitchFamily="34" charset="-122"/>
                <a:cs typeface="Calibri" pitchFamily="34" charset="-120"/>
              </a:rPr>
              <a:t>Ruth became Boaz's beloved bride and co-heir. The Church (Jew &amp; Gentile) is Christ's bride (Eph 5:25-32). Respond with devotion, purity, and joyful expectation of the wedding supper of the Lamb.</a:t>
            </a:r>
            <a:endParaRPr lang="en-US" sz="1200" dirty="0"/>
          </a:p>
        </p:txBody>
      </p:sp>
      <p:sp>
        <p:nvSpPr>
          <p:cNvPr id="36" name="Text 34"/>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37" name="Text 35"/>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03 / 10</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03  ·  RUTH 4:1-6</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THE LEGAL TRANSACTION</a:t>
            </a:r>
            <a:endParaRPr lang="en-US" sz="1100" dirty="0"/>
          </a:p>
        </p:txBody>
      </p:sp>
      <p:sp>
        <p:nvSpPr>
          <p:cNvPr id="4" name="Text 2"/>
          <p:cNvSpPr/>
          <p:nvPr/>
        </p:nvSpPr>
        <p:spPr>
          <a:xfrm>
            <a:off x="548640" y="777240"/>
            <a:ext cx="10972800" cy="548640"/>
          </a:xfrm>
          <a:prstGeom prst="rect">
            <a:avLst/>
          </a:prstGeom>
          <a:noFill/>
          <a:ln/>
        </p:spPr>
        <p:txBody>
          <a:bodyPr wrap="square" lIns="0" tIns="0" rIns="0" bIns="0" rtlCol="0" anchor="ctr"/>
          <a:lstStyle/>
          <a:p>
            <a:pPr indent="0" marL="0">
              <a:buNone/>
            </a:pPr>
            <a:r>
              <a:rPr lang="en-US" sz="3200" i="1" dirty="0">
                <a:solidFill>
                  <a:srgbClr val="2C2522"/>
                </a:solidFill>
                <a:latin typeface="Georgia" pitchFamily="34" charset="0"/>
                <a:ea typeface="Georgia" pitchFamily="34" charset="-122"/>
                <a:cs typeface="Georgia" pitchFamily="34" charset="-120"/>
              </a:rPr>
              <a:t>At the City Gate: The Kinsman-Redeemer</a:t>
            </a:r>
            <a:endParaRPr lang="en-US" sz="3200" dirty="0"/>
          </a:p>
        </p:txBody>
      </p:sp>
      <p:sp>
        <p:nvSpPr>
          <p:cNvPr id="5" name="Text 3"/>
          <p:cNvSpPr/>
          <p:nvPr/>
        </p:nvSpPr>
        <p:spPr>
          <a:xfrm>
            <a:off x="548640" y="1417320"/>
            <a:ext cx="5669280" cy="1645920"/>
          </a:xfrm>
          <a:prstGeom prst="rect">
            <a:avLst/>
          </a:prstGeom>
          <a:noFill/>
          <a:ln/>
        </p:spPr>
        <p:txBody>
          <a:bodyPr wrap="square" lIns="0" tIns="0" rIns="0" bIns="0" rtlCol="0" anchor="ctr"/>
          <a:lstStyle/>
          <a:p>
            <a:pPr indent="0" marL="0">
              <a:buNone/>
            </a:pPr>
            <a:r>
              <a:rPr lang="en-US" sz="1400" b="1" dirty="0">
                <a:solidFill>
                  <a:srgbClr val="3D3630"/>
                </a:solidFill>
                <a:latin typeface="Calibri" pitchFamily="34" charset="0"/>
                <a:ea typeface="Calibri" pitchFamily="34" charset="-122"/>
                <a:cs typeface="Calibri" pitchFamily="34" charset="-120"/>
              </a:rPr>
              <a:t>Boaz goes to the gate</a:t>
            </a:r>
            <a:endParaRPr lang="en-US" sz="1400" dirty="0"/>
          </a:p>
          <a:p>
            <a:pPr indent="0" marL="0">
              <a:buNone/>
            </a:pPr>
            <a:r>
              <a:rPr lang="en-US" sz="1400" dirty="0">
                <a:solidFill>
                  <a:srgbClr val="3D3630"/>
                </a:solidFill>
                <a:latin typeface="Calibri" pitchFamily="34" charset="0"/>
                <a:ea typeface="Calibri" pitchFamily="34" charset="-122"/>
                <a:cs typeface="Calibri" pitchFamily="34" charset="-120"/>
              </a:rPr>
              <a:t>— the public place of justice and business (like a city council). He sits down and calls the nearer kinsman ("Mr. So-and-So" — deliberately unnamed). Ten elders are gathered as legal witnesses.</a:t>
            </a:r>
            <a:endParaRPr lang="en-US" sz="1400" dirty="0"/>
          </a:p>
        </p:txBody>
      </p:sp>
      <p:sp>
        <p:nvSpPr>
          <p:cNvPr id="6" name="Text 4"/>
          <p:cNvSpPr/>
          <p:nvPr/>
        </p:nvSpPr>
        <p:spPr>
          <a:xfrm>
            <a:off x="548640" y="3108960"/>
            <a:ext cx="5669280" cy="1463040"/>
          </a:xfrm>
          <a:prstGeom prst="rect">
            <a:avLst/>
          </a:prstGeom>
          <a:noFill/>
          <a:ln/>
        </p:spPr>
        <p:txBody>
          <a:bodyPr wrap="square" lIns="0" tIns="0" rIns="0" bIns="0" rtlCol="0" anchor="ctr"/>
          <a:lstStyle/>
          <a:p>
            <a:pPr indent="0" marL="0">
              <a:buNone/>
            </a:pPr>
            <a:r>
              <a:rPr lang="en-US" sz="1400" b="1" dirty="0">
                <a:solidFill>
                  <a:srgbClr val="3D3630"/>
                </a:solidFill>
                <a:latin typeface="Calibri" pitchFamily="34" charset="0"/>
                <a:ea typeface="Calibri" pitchFamily="34" charset="-122"/>
                <a:cs typeface="Calibri" pitchFamily="34" charset="-120"/>
              </a:rPr>
              <a:t>The Offer of Redemption (Lev 25)</a:t>
            </a:r>
            <a:endParaRPr lang="en-US" sz="1400" dirty="0"/>
          </a:p>
          <a:p>
            <a:pPr indent="0" marL="0">
              <a:buNone/>
            </a:pPr>
            <a:r>
              <a:rPr lang="en-US" sz="1400" dirty="0">
                <a:solidFill>
                  <a:srgbClr val="3D3630"/>
                </a:solidFill>
                <a:latin typeface="Calibri" pitchFamily="34" charset="0"/>
                <a:ea typeface="Calibri" pitchFamily="34" charset="-122"/>
                <a:cs typeface="Calibri" pitchFamily="34" charset="-120"/>
              </a:rPr>
              <a:t>Boaz presents the right to buy back Naomi's family land. But under the law of levirate marriage (Deut 25), redeeming the land requires marrying Ruth to raise up an heir for the deceased husband Mahlon.</a:t>
            </a:r>
            <a:endParaRPr lang="en-US" sz="1400" dirty="0"/>
          </a:p>
        </p:txBody>
      </p:sp>
      <p:sp>
        <p:nvSpPr>
          <p:cNvPr id="7" name="Text 5"/>
          <p:cNvSpPr/>
          <p:nvPr/>
        </p:nvSpPr>
        <p:spPr>
          <a:xfrm>
            <a:off x="548640" y="4663440"/>
            <a:ext cx="5669280" cy="1554480"/>
          </a:xfrm>
          <a:prstGeom prst="rect">
            <a:avLst/>
          </a:prstGeom>
          <a:noFill/>
          <a:ln/>
        </p:spPr>
        <p:txBody>
          <a:bodyPr wrap="square" lIns="0" tIns="0" rIns="0" bIns="0" rtlCol="0" anchor="ctr"/>
          <a:lstStyle/>
          <a:p>
            <a:pPr indent="0" marL="0">
              <a:buNone/>
            </a:pPr>
            <a:r>
              <a:rPr lang="en-US" sz="1400" b="1" dirty="0">
                <a:solidFill>
                  <a:srgbClr val="3D3630"/>
                </a:solidFill>
                <a:latin typeface="Calibri" pitchFamily="34" charset="0"/>
                <a:ea typeface="Calibri" pitchFamily="34" charset="-122"/>
                <a:cs typeface="Calibri" pitchFamily="34" charset="-120"/>
              </a:rPr>
              <a:t>The Nearer Kinsman's Refusal</a:t>
            </a:r>
            <a:endParaRPr lang="en-US" sz="1400" dirty="0"/>
          </a:p>
          <a:p>
            <a:pPr indent="0" marL="0">
              <a:buNone/>
            </a:pPr>
            <a:r>
              <a:rPr lang="en-US" sz="1400" dirty="0">
                <a:solidFill>
                  <a:srgbClr val="3D3630"/>
                </a:solidFill>
                <a:latin typeface="Calibri" pitchFamily="34" charset="0"/>
                <a:ea typeface="Calibri" pitchFamily="34" charset="-122"/>
                <a:cs typeface="Calibri" pitchFamily="34" charset="-120"/>
              </a:rPr>
              <a:t>"I cannot redeem it for myself, lest I mar mine own inheritance." He removes his sandal as the legal sign of relinquishing the right. The Law (represented by the nearer kinsman) is unable or unwilling to fully redeem the Gentile bride and restore the line.</a:t>
            </a:r>
            <a:endParaRPr lang="en-US" sz="1400" dirty="0"/>
          </a:p>
        </p:txBody>
      </p:sp>
      <p:sp>
        <p:nvSpPr>
          <p:cNvPr id="8" name="Shape 6"/>
          <p:cNvSpPr/>
          <p:nvPr/>
        </p:nvSpPr>
        <p:spPr>
          <a:xfrm>
            <a:off x="6492240" y="1417320"/>
            <a:ext cx="5212080" cy="4846320"/>
          </a:xfrm>
          <a:prstGeom prst="roundRect">
            <a:avLst>
              <a:gd name="adj" fmla="val 1887"/>
            </a:avLst>
          </a:prstGeom>
          <a:solidFill>
            <a:srgbClr val="2C2522"/>
          </a:solidFill>
          <a:ln w="12700">
            <a:solidFill>
              <a:srgbClr val="2C2522"/>
            </a:solidFill>
            <a:prstDash val="solid"/>
          </a:ln>
        </p:spPr>
      </p:sp>
      <p:sp>
        <p:nvSpPr>
          <p:cNvPr id="9" name="Text 7"/>
          <p:cNvSpPr/>
          <p:nvPr/>
        </p:nvSpPr>
        <p:spPr>
          <a:xfrm>
            <a:off x="6675120" y="1600200"/>
            <a:ext cx="4846320" cy="320040"/>
          </a:xfrm>
          <a:prstGeom prst="rect">
            <a:avLst/>
          </a:prstGeom>
          <a:noFill/>
          <a:ln/>
        </p:spPr>
        <p:txBody>
          <a:bodyPr wrap="square" lIns="0" tIns="0" rIns="0" bIns="0" rtlCol="0" anchor="ctr"/>
          <a:lstStyle/>
          <a:p>
            <a:pPr indent="0" marL="0">
              <a:buNone/>
            </a:pPr>
            <a:r>
              <a:rPr lang="en-US" sz="1200" spc="200" kern="0" dirty="0">
                <a:solidFill>
                  <a:srgbClr val="C9A227"/>
                </a:solidFill>
                <a:latin typeface="Calibri" pitchFamily="34" charset="0"/>
                <a:ea typeface="Calibri" pitchFamily="34" charset="-122"/>
                <a:cs typeface="Calibri" pitchFamily="34" charset="-120"/>
              </a:rPr>
              <a:t>KEY INSIGHT</a:t>
            </a:r>
            <a:endParaRPr lang="en-US" sz="1200" dirty="0"/>
          </a:p>
        </p:txBody>
      </p:sp>
      <p:sp>
        <p:nvSpPr>
          <p:cNvPr id="10" name="Text 8"/>
          <p:cNvSpPr/>
          <p:nvPr/>
        </p:nvSpPr>
        <p:spPr>
          <a:xfrm>
            <a:off x="6675120" y="1965960"/>
            <a:ext cx="4846320" cy="457200"/>
          </a:xfrm>
          <a:prstGeom prst="rect">
            <a:avLst/>
          </a:prstGeom>
          <a:noFill/>
          <a:ln/>
        </p:spPr>
        <p:txBody>
          <a:bodyPr wrap="square" lIns="0" tIns="0" rIns="0" bIns="0" rtlCol="0" anchor="ctr"/>
          <a:lstStyle/>
          <a:p>
            <a:pPr indent="0" marL="0">
              <a:buNone/>
            </a:pPr>
            <a:r>
              <a:rPr lang="en-US" sz="2200" i="1" dirty="0">
                <a:solidFill>
                  <a:srgbClr val="FFFFFF"/>
                </a:solidFill>
                <a:latin typeface="Georgia" pitchFamily="34" charset="0"/>
                <a:ea typeface="Georgia" pitchFamily="34" charset="-122"/>
                <a:cs typeface="Georgia" pitchFamily="34" charset="-120"/>
              </a:rPr>
              <a:t>The Law Cannot Redeem</a:t>
            </a:r>
            <a:endParaRPr lang="en-US" sz="2200" dirty="0"/>
          </a:p>
        </p:txBody>
      </p:sp>
      <p:sp>
        <p:nvSpPr>
          <p:cNvPr id="11" name="Text 9"/>
          <p:cNvSpPr/>
          <p:nvPr/>
        </p:nvSpPr>
        <p:spPr>
          <a:xfrm>
            <a:off x="6675120" y="2514600"/>
            <a:ext cx="4846320" cy="3474720"/>
          </a:xfrm>
          <a:prstGeom prst="rect">
            <a:avLst/>
          </a:prstGeom>
          <a:noFill/>
          <a:ln/>
        </p:spPr>
        <p:txBody>
          <a:bodyPr wrap="square" lIns="0" tIns="0" rIns="0" bIns="0" rtlCol="0" anchor="ctr"/>
          <a:lstStyle/>
          <a:p>
            <a:pPr indent="0" marL="0">
              <a:buNone/>
            </a:pPr>
            <a:r>
              <a:rPr lang="en-US" sz="1400" dirty="0">
                <a:solidFill>
                  <a:srgbClr val="EDE6D9"/>
                </a:solidFill>
                <a:latin typeface="Calibri" pitchFamily="34" charset="0"/>
                <a:ea typeface="Calibri" pitchFamily="34" charset="-122"/>
                <a:cs typeface="Calibri" pitchFamily="34" charset="-120"/>
              </a:rPr>
              <a:t>The nearer kinsman pictures the inability of the Law to save or fully restore. It can point out the need but cannot pay the price for the Gentile outsider or raise up the Messianic line. Only the willing, wealthy, near Kinsman — Boaz — can do both. So with Christ: the Law brings us to the end of ourselves; Jesus alone redeems.</a:t>
            </a:r>
            <a:endParaRPr lang="en-US" sz="1400" dirty="0"/>
          </a:p>
        </p:txBody>
      </p:sp>
      <p:sp>
        <p:nvSpPr>
          <p:cNvPr id="12" name="Text 10"/>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13" name="Text 11"/>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04  ·  RUTH 4:7-12</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PUBLIC REDEMPTION</a:t>
            </a:r>
            <a:endParaRPr lang="en-US" sz="1100" dirty="0"/>
          </a:p>
        </p:txBody>
      </p:sp>
      <p:sp>
        <p:nvSpPr>
          <p:cNvPr id="4" name="Text 2"/>
          <p:cNvSpPr/>
          <p:nvPr/>
        </p:nvSpPr>
        <p:spPr>
          <a:xfrm>
            <a:off x="548640" y="777240"/>
            <a:ext cx="10972800" cy="548640"/>
          </a:xfrm>
          <a:prstGeom prst="rect">
            <a:avLst/>
          </a:prstGeom>
          <a:noFill/>
          <a:ln/>
        </p:spPr>
        <p:txBody>
          <a:bodyPr wrap="square" lIns="0" tIns="0" rIns="0" bIns="0" rtlCol="0" anchor="ctr"/>
          <a:lstStyle/>
          <a:p>
            <a:pPr indent="0" marL="0">
              <a:buNone/>
            </a:pPr>
            <a:r>
              <a:rPr lang="en-US" sz="3200" i="1" dirty="0">
                <a:solidFill>
                  <a:srgbClr val="2C2522"/>
                </a:solidFill>
                <a:latin typeface="Georgia" pitchFamily="34" charset="0"/>
                <a:ea typeface="Georgia" pitchFamily="34" charset="-122"/>
                <a:cs typeface="Georgia" pitchFamily="34" charset="-120"/>
              </a:rPr>
              <a:t>Boaz Redeems: Land, Bride &amp; Name</a:t>
            </a:r>
            <a:endParaRPr lang="en-US" sz="3200" dirty="0"/>
          </a:p>
        </p:txBody>
      </p:sp>
      <p:sp>
        <p:nvSpPr>
          <p:cNvPr id="5" name="Shape 3"/>
          <p:cNvSpPr/>
          <p:nvPr/>
        </p:nvSpPr>
        <p:spPr>
          <a:xfrm>
            <a:off x="548640" y="1463040"/>
            <a:ext cx="11064240" cy="1097280"/>
          </a:xfrm>
          <a:prstGeom prst="roundRect">
            <a:avLst>
              <a:gd name="adj" fmla="val 6667"/>
            </a:avLst>
          </a:prstGeom>
          <a:solidFill>
            <a:srgbClr val="EDE6D9"/>
          </a:solidFill>
          <a:ln w="6350">
            <a:solidFill>
              <a:srgbClr val="D4C9B8"/>
            </a:solidFill>
            <a:prstDash val="solid"/>
          </a:ln>
        </p:spPr>
      </p:sp>
      <p:sp>
        <p:nvSpPr>
          <p:cNvPr id="6" name="Text 4"/>
          <p:cNvSpPr/>
          <p:nvPr/>
        </p:nvSpPr>
        <p:spPr>
          <a:xfrm>
            <a:off x="731520" y="1645920"/>
            <a:ext cx="640080" cy="731520"/>
          </a:xfrm>
          <a:prstGeom prst="rect">
            <a:avLst/>
          </a:prstGeom>
          <a:noFill/>
          <a:ln/>
        </p:spPr>
        <p:txBody>
          <a:bodyPr wrap="square" lIns="0" tIns="0" rIns="0" bIns="0" rtlCol="0" anchor="ctr"/>
          <a:lstStyle/>
          <a:p>
            <a:pPr indent="0" marL="0">
              <a:buNone/>
            </a:pPr>
            <a:r>
              <a:rPr lang="en-US" sz="2800" i="1" dirty="0">
                <a:solidFill>
                  <a:srgbClr val="8B3A3A"/>
                </a:solidFill>
                <a:latin typeface="Georgia" pitchFamily="34" charset="0"/>
                <a:ea typeface="Georgia" pitchFamily="34" charset="-122"/>
                <a:cs typeface="Georgia" pitchFamily="34" charset="-120"/>
              </a:rPr>
              <a:t>01</a:t>
            </a:r>
            <a:endParaRPr lang="en-US" sz="2800" dirty="0"/>
          </a:p>
        </p:txBody>
      </p:sp>
      <p:sp>
        <p:nvSpPr>
          <p:cNvPr id="7" name="Text 5"/>
          <p:cNvSpPr/>
          <p:nvPr/>
        </p:nvSpPr>
        <p:spPr>
          <a:xfrm>
            <a:off x="1463040" y="1600200"/>
            <a:ext cx="987552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Public Declaration</a:t>
            </a:r>
            <a:endParaRPr lang="en-US" sz="1800" dirty="0"/>
          </a:p>
        </p:txBody>
      </p:sp>
      <p:sp>
        <p:nvSpPr>
          <p:cNvPr id="8" name="Text 6"/>
          <p:cNvSpPr/>
          <p:nvPr/>
        </p:nvSpPr>
        <p:spPr>
          <a:xfrm>
            <a:off x="1463040" y="1920240"/>
            <a:ext cx="987552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Before the elders and people, Boaz announces: "I have bought all that was Elimelech's... Moreover Ruth the Moabitess... have I purchased to be my wife, to raise up the name of the dead upon his inheritance."</a:t>
            </a:r>
            <a:endParaRPr lang="en-US" sz="1300" dirty="0"/>
          </a:p>
        </p:txBody>
      </p:sp>
      <p:sp>
        <p:nvSpPr>
          <p:cNvPr id="9" name="Shape 7"/>
          <p:cNvSpPr/>
          <p:nvPr/>
        </p:nvSpPr>
        <p:spPr>
          <a:xfrm>
            <a:off x="548640" y="2697480"/>
            <a:ext cx="11064240" cy="1097280"/>
          </a:xfrm>
          <a:prstGeom prst="roundRect">
            <a:avLst>
              <a:gd name="adj" fmla="val 6667"/>
            </a:avLst>
          </a:prstGeom>
          <a:solidFill>
            <a:srgbClr val="EDE6D9"/>
          </a:solidFill>
          <a:ln w="6350">
            <a:solidFill>
              <a:srgbClr val="D4C9B8"/>
            </a:solidFill>
            <a:prstDash val="solid"/>
          </a:ln>
        </p:spPr>
      </p:sp>
      <p:sp>
        <p:nvSpPr>
          <p:cNvPr id="10" name="Text 8"/>
          <p:cNvSpPr/>
          <p:nvPr/>
        </p:nvSpPr>
        <p:spPr>
          <a:xfrm>
            <a:off x="731520" y="2880360"/>
            <a:ext cx="640080" cy="731520"/>
          </a:xfrm>
          <a:prstGeom prst="rect">
            <a:avLst/>
          </a:prstGeom>
          <a:noFill/>
          <a:ln/>
        </p:spPr>
        <p:txBody>
          <a:bodyPr wrap="square" lIns="0" tIns="0" rIns="0" bIns="0" rtlCol="0" anchor="ctr"/>
          <a:lstStyle/>
          <a:p>
            <a:pPr indent="0" marL="0">
              <a:buNone/>
            </a:pPr>
            <a:r>
              <a:rPr lang="en-US" sz="2800" i="1" dirty="0">
                <a:solidFill>
                  <a:srgbClr val="8B3A3A"/>
                </a:solidFill>
                <a:latin typeface="Georgia" pitchFamily="34" charset="0"/>
                <a:ea typeface="Georgia" pitchFamily="34" charset="-122"/>
                <a:cs typeface="Georgia" pitchFamily="34" charset="-120"/>
              </a:rPr>
              <a:t>02</a:t>
            </a:r>
            <a:endParaRPr lang="en-US" sz="2800" dirty="0"/>
          </a:p>
        </p:txBody>
      </p:sp>
      <p:sp>
        <p:nvSpPr>
          <p:cNvPr id="11" name="Text 9"/>
          <p:cNvSpPr/>
          <p:nvPr/>
        </p:nvSpPr>
        <p:spPr>
          <a:xfrm>
            <a:off x="1463040" y="2834640"/>
            <a:ext cx="987552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The Sandal Custom</a:t>
            </a:r>
            <a:endParaRPr lang="en-US" sz="1800" dirty="0"/>
          </a:p>
        </p:txBody>
      </p:sp>
      <p:sp>
        <p:nvSpPr>
          <p:cNvPr id="12" name="Text 10"/>
          <p:cNvSpPr/>
          <p:nvPr/>
        </p:nvSpPr>
        <p:spPr>
          <a:xfrm>
            <a:off x="1463040" y="3154680"/>
            <a:ext cx="987552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The nearer kinsman confirms the transfer by removing his sandal (cf. Deut 25:9). Boaz now holds the legal right and the responsibility.</a:t>
            </a:r>
            <a:endParaRPr lang="en-US" sz="1300" dirty="0"/>
          </a:p>
        </p:txBody>
      </p:sp>
      <p:sp>
        <p:nvSpPr>
          <p:cNvPr id="13" name="Shape 11"/>
          <p:cNvSpPr/>
          <p:nvPr/>
        </p:nvSpPr>
        <p:spPr>
          <a:xfrm>
            <a:off x="548640" y="3931920"/>
            <a:ext cx="11064240" cy="1097280"/>
          </a:xfrm>
          <a:prstGeom prst="roundRect">
            <a:avLst>
              <a:gd name="adj" fmla="val 6667"/>
            </a:avLst>
          </a:prstGeom>
          <a:solidFill>
            <a:srgbClr val="EDE6D9"/>
          </a:solidFill>
          <a:ln w="6350">
            <a:solidFill>
              <a:srgbClr val="D4C9B8"/>
            </a:solidFill>
            <a:prstDash val="solid"/>
          </a:ln>
        </p:spPr>
      </p:sp>
      <p:sp>
        <p:nvSpPr>
          <p:cNvPr id="14" name="Text 12"/>
          <p:cNvSpPr/>
          <p:nvPr/>
        </p:nvSpPr>
        <p:spPr>
          <a:xfrm>
            <a:off x="731520" y="4114800"/>
            <a:ext cx="640080" cy="731520"/>
          </a:xfrm>
          <a:prstGeom prst="rect">
            <a:avLst/>
          </a:prstGeom>
          <a:noFill/>
          <a:ln/>
        </p:spPr>
        <p:txBody>
          <a:bodyPr wrap="square" lIns="0" tIns="0" rIns="0" bIns="0" rtlCol="0" anchor="ctr"/>
          <a:lstStyle/>
          <a:p>
            <a:pPr indent="0" marL="0">
              <a:buNone/>
            </a:pPr>
            <a:r>
              <a:rPr lang="en-US" sz="2800" i="1" dirty="0">
                <a:solidFill>
                  <a:srgbClr val="8B3A3A"/>
                </a:solidFill>
                <a:latin typeface="Georgia" pitchFamily="34" charset="0"/>
                <a:ea typeface="Georgia" pitchFamily="34" charset="-122"/>
                <a:cs typeface="Georgia" pitchFamily="34" charset="-120"/>
              </a:rPr>
              <a:t>03</a:t>
            </a:r>
            <a:endParaRPr lang="en-US" sz="2800" dirty="0"/>
          </a:p>
        </p:txBody>
      </p:sp>
      <p:sp>
        <p:nvSpPr>
          <p:cNvPr id="15" name="Text 13"/>
          <p:cNvSpPr/>
          <p:nvPr/>
        </p:nvSpPr>
        <p:spPr>
          <a:xfrm>
            <a:off x="1463040" y="4069080"/>
            <a:ext cx="987552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The People's Blessing</a:t>
            </a:r>
            <a:endParaRPr lang="en-US" sz="1800" dirty="0"/>
          </a:p>
        </p:txBody>
      </p:sp>
      <p:sp>
        <p:nvSpPr>
          <p:cNvPr id="16" name="Text 14"/>
          <p:cNvSpPr/>
          <p:nvPr/>
        </p:nvSpPr>
        <p:spPr>
          <a:xfrm>
            <a:off x="1463040" y="4389120"/>
            <a:ext cx="987552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"We are witnesses. The LORD make the woman... like Rachel and like Leah, which two did build the house of Israel... And let thy house be like the house of Pharez, whom Tamar bare unto Judah..." (references the line from Gen 38).</a:t>
            </a:r>
            <a:endParaRPr lang="en-US" sz="1300" dirty="0"/>
          </a:p>
        </p:txBody>
      </p:sp>
      <p:sp>
        <p:nvSpPr>
          <p:cNvPr id="17" name="Shape 15"/>
          <p:cNvSpPr/>
          <p:nvPr/>
        </p:nvSpPr>
        <p:spPr>
          <a:xfrm>
            <a:off x="548640" y="5166360"/>
            <a:ext cx="11064240" cy="1097280"/>
          </a:xfrm>
          <a:prstGeom prst="roundRect">
            <a:avLst>
              <a:gd name="adj" fmla="val 6667"/>
            </a:avLst>
          </a:prstGeom>
          <a:solidFill>
            <a:srgbClr val="EDE6D9"/>
          </a:solidFill>
          <a:ln w="6350">
            <a:solidFill>
              <a:srgbClr val="D4C9B8"/>
            </a:solidFill>
            <a:prstDash val="solid"/>
          </a:ln>
        </p:spPr>
      </p:sp>
      <p:sp>
        <p:nvSpPr>
          <p:cNvPr id="18" name="Text 16"/>
          <p:cNvSpPr/>
          <p:nvPr/>
        </p:nvSpPr>
        <p:spPr>
          <a:xfrm>
            <a:off x="731520" y="5349240"/>
            <a:ext cx="640080" cy="731520"/>
          </a:xfrm>
          <a:prstGeom prst="rect">
            <a:avLst/>
          </a:prstGeom>
          <a:noFill/>
          <a:ln/>
        </p:spPr>
        <p:txBody>
          <a:bodyPr wrap="square" lIns="0" tIns="0" rIns="0" bIns="0" rtlCol="0" anchor="ctr"/>
          <a:lstStyle/>
          <a:p>
            <a:pPr indent="0" marL="0">
              <a:buNone/>
            </a:pPr>
            <a:r>
              <a:rPr lang="en-US" sz="2800" i="1" dirty="0">
                <a:solidFill>
                  <a:srgbClr val="8B3A3A"/>
                </a:solidFill>
                <a:latin typeface="Georgia" pitchFamily="34" charset="0"/>
                <a:ea typeface="Georgia" pitchFamily="34" charset="-122"/>
                <a:cs typeface="Georgia" pitchFamily="34" charset="-120"/>
              </a:rPr>
              <a:t>04</a:t>
            </a:r>
            <a:endParaRPr lang="en-US" sz="2800" dirty="0"/>
          </a:p>
        </p:txBody>
      </p:sp>
      <p:sp>
        <p:nvSpPr>
          <p:cNvPr id="19" name="Text 17"/>
          <p:cNvSpPr/>
          <p:nvPr/>
        </p:nvSpPr>
        <p:spPr>
          <a:xfrm>
            <a:off x="1463040" y="5303520"/>
            <a:ext cx="9875520" cy="320040"/>
          </a:xfrm>
          <a:prstGeom prst="rect">
            <a:avLst/>
          </a:prstGeom>
          <a:noFill/>
          <a:ln/>
        </p:spPr>
        <p:txBody>
          <a:bodyPr wrap="square" lIns="0" tIns="0" rIns="0" bIns="0" rtlCol="0" anchor="ctr"/>
          <a:lstStyle/>
          <a:p>
            <a:pPr indent="0" marL="0">
              <a:buNone/>
            </a:pPr>
            <a:r>
              <a:rPr lang="en-US" sz="1800" b="1" dirty="0">
                <a:solidFill>
                  <a:srgbClr val="2C2522"/>
                </a:solidFill>
                <a:latin typeface="Calibri" pitchFamily="34" charset="0"/>
                <a:ea typeface="Calibri" pitchFamily="34" charset="-122"/>
                <a:cs typeface="Calibri" pitchFamily="34" charset="-120"/>
              </a:rPr>
              <a:t>Grace in the Genealogy</a:t>
            </a:r>
            <a:endParaRPr lang="en-US" sz="1800" dirty="0"/>
          </a:p>
        </p:txBody>
      </p:sp>
      <p:sp>
        <p:nvSpPr>
          <p:cNvPr id="20" name="Text 18"/>
          <p:cNvSpPr/>
          <p:nvPr/>
        </p:nvSpPr>
        <p:spPr>
          <a:xfrm>
            <a:off x="1463040" y="5623560"/>
            <a:ext cx="9875520" cy="5486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Tamar (Gentile-like Canaanite) and Ruth (Moabitess) are both brought into the holy line through redemption. God's grace overrides scandal and foreignness to accomplish His purposes.</a:t>
            </a:r>
            <a:endParaRPr lang="en-US" sz="1300" dirty="0"/>
          </a:p>
        </p:txBody>
      </p:sp>
      <p:sp>
        <p:nvSpPr>
          <p:cNvPr id="21" name="Text 19"/>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22" name="Text 20"/>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05 / 10</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05  ·  TYPOLOGY</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BOAZ &amp; THE GREATER REDEEMER</a:t>
            </a:r>
            <a:endParaRPr lang="en-US" sz="1100" dirty="0"/>
          </a:p>
        </p:txBody>
      </p:sp>
      <p:sp>
        <p:nvSpPr>
          <p:cNvPr id="4" name="Text 2"/>
          <p:cNvSpPr/>
          <p:nvPr/>
        </p:nvSpPr>
        <p:spPr>
          <a:xfrm>
            <a:off x="548640" y="777240"/>
            <a:ext cx="10972800" cy="502920"/>
          </a:xfrm>
          <a:prstGeom prst="rect">
            <a:avLst/>
          </a:prstGeom>
          <a:noFill/>
          <a:ln/>
        </p:spPr>
        <p:txBody>
          <a:bodyPr wrap="square" lIns="0" tIns="0" rIns="0" bIns="0" rtlCol="0" anchor="ctr"/>
          <a:lstStyle/>
          <a:p>
            <a:pPr indent="0" marL="0">
              <a:buNone/>
            </a:pPr>
            <a:r>
              <a:rPr lang="en-US" sz="3200" i="1" dirty="0">
                <a:solidFill>
                  <a:srgbClr val="2C2522"/>
                </a:solidFill>
                <a:latin typeface="Georgia" pitchFamily="34" charset="0"/>
                <a:ea typeface="Georgia" pitchFamily="34" charset="-122"/>
                <a:cs typeface="Georgia" pitchFamily="34" charset="-120"/>
              </a:rPr>
              <a:t>Boaz: A Beautiful Type of Christ</a:t>
            </a:r>
            <a:endParaRPr lang="en-US" sz="3200" dirty="0"/>
          </a:p>
        </p:txBody>
      </p:sp>
      <p:sp>
        <p:nvSpPr>
          <p:cNvPr id="5" name="Text 3"/>
          <p:cNvSpPr/>
          <p:nvPr/>
        </p:nvSpPr>
        <p:spPr>
          <a:xfrm>
            <a:off x="548640" y="1371600"/>
            <a:ext cx="5303520" cy="36576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Boaz</a:t>
            </a:r>
            <a:endParaRPr lang="en-US" sz="1800" dirty="0"/>
          </a:p>
        </p:txBody>
      </p:sp>
      <p:sp>
        <p:nvSpPr>
          <p:cNvPr id="6" name="Text 4"/>
          <p:cNvSpPr/>
          <p:nvPr/>
        </p:nvSpPr>
        <p:spPr>
          <a:xfrm>
            <a:off x="6217920" y="1371600"/>
            <a:ext cx="5303520" cy="36576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Jesus Christ (the Greater Boaz)</a:t>
            </a:r>
            <a:endParaRPr lang="en-US" sz="1800" dirty="0"/>
          </a:p>
        </p:txBody>
      </p:sp>
      <p:sp>
        <p:nvSpPr>
          <p:cNvPr id="7" name="Shape 5"/>
          <p:cNvSpPr/>
          <p:nvPr/>
        </p:nvSpPr>
        <p:spPr>
          <a:xfrm>
            <a:off x="548640" y="1783080"/>
            <a:ext cx="5394960" cy="566928"/>
          </a:xfrm>
          <a:prstGeom prst="roundRect">
            <a:avLst>
              <a:gd name="adj" fmla="val 8065"/>
            </a:avLst>
          </a:prstGeom>
          <a:solidFill>
            <a:srgbClr val="EDE6D9"/>
          </a:solidFill>
          <a:ln w="6350">
            <a:solidFill>
              <a:srgbClr val="D4C9B8"/>
            </a:solidFill>
            <a:prstDash val="solid"/>
          </a:ln>
        </p:spPr>
      </p:sp>
      <p:sp>
        <p:nvSpPr>
          <p:cNvPr id="8" name="Text 6"/>
          <p:cNvSpPr/>
          <p:nvPr/>
        </p:nvSpPr>
        <p:spPr>
          <a:xfrm>
            <a:off x="685800" y="1874520"/>
            <a:ext cx="5120640" cy="41148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Near kinsman by birth (Israelite)</a:t>
            </a:r>
            <a:endParaRPr lang="en-US" sz="1300" dirty="0"/>
          </a:p>
        </p:txBody>
      </p:sp>
      <p:sp>
        <p:nvSpPr>
          <p:cNvPr id="9" name="Shape 7"/>
          <p:cNvSpPr/>
          <p:nvPr/>
        </p:nvSpPr>
        <p:spPr>
          <a:xfrm>
            <a:off x="6217920" y="1783080"/>
            <a:ext cx="5394960" cy="566928"/>
          </a:xfrm>
          <a:prstGeom prst="roundRect">
            <a:avLst>
              <a:gd name="adj" fmla="val 8065"/>
            </a:avLst>
          </a:prstGeom>
          <a:solidFill>
            <a:srgbClr val="F5EDE3"/>
          </a:solidFill>
          <a:ln w="19050">
            <a:solidFill>
              <a:srgbClr val="8B3A3A"/>
            </a:solidFill>
            <a:prstDash val="solid"/>
          </a:ln>
        </p:spPr>
      </p:sp>
      <p:sp>
        <p:nvSpPr>
          <p:cNvPr id="10" name="Text 8"/>
          <p:cNvSpPr/>
          <p:nvPr/>
        </p:nvSpPr>
        <p:spPr>
          <a:xfrm>
            <a:off x="6355080" y="1874520"/>
            <a:ext cx="5120640" cy="411480"/>
          </a:xfrm>
          <a:prstGeom prst="rect">
            <a:avLst/>
          </a:prstGeom>
          <a:noFill/>
          <a:ln/>
        </p:spPr>
        <p:txBody>
          <a:bodyPr wrap="square" lIns="0" tIns="0" rIns="0" bIns="0" rtlCol="0" anchor="ctr"/>
          <a:lstStyle/>
          <a:p>
            <a:pPr indent="0" marL="0">
              <a:buNone/>
            </a:pPr>
            <a:r>
              <a:rPr lang="en-US" sz="1300" dirty="0">
                <a:solidFill>
                  <a:srgbClr val="2C2522"/>
                </a:solidFill>
                <a:latin typeface="Calibri" pitchFamily="34" charset="0"/>
                <a:ea typeface="Calibri" pitchFamily="34" charset="-122"/>
                <a:cs typeface="Calibri" pitchFamily="34" charset="-120"/>
              </a:rPr>
              <a:t>Became our kinsman by incarnation — "made like his brothers" (Heb 2:17)</a:t>
            </a:r>
            <a:endParaRPr lang="en-US" sz="1300" dirty="0"/>
          </a:p>
        </p:txBody>
      </p:sp>
      <p:sp>
        <p:nvSpPr>
          <p:cNvPr id="11" name="Shape 9"/>
          <p:cNvSpPr/>
          <p:nvPr/>
        </p:nvSpPr>
        <p:spPr>
          <a:xfrm>
            <a:off x="548640" y="2441448"/>
            <a:ext cx="5394960" cy="566928"/>
          </a:xfrm>
          <a:prstGeom prst="roundRect">
            <a:avLst>
              <a:gd name="adj" fmla="val 8065"/>
            </a:avLst>
          </a:prstGeom>
          <a:solidFill>
            <a:srgbClr val="EDE6D9"/>
          </a:solidFill>
          <a:ln w="6350">
            <a:solidFill>
              <a:srgbClr val="D4C9B8"/>
            </a:solidFill>
            <a:prstDash val="solid"/>
          </a:ln>
        </p:spPr>
      </p:sp>
      <p:sp>
        <p:nvSpPr>
          <p:cNvPr id="12" name="Text 10"/>
          <p:cNvSpPr/>
          <p:nvPr/>
        </p:nvSpPr>
        <p:spPr>
          <a:xfrm>
            <a:off x="685800" y="2532888"/>
            <a:ext cx="5120640" cy="41148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Wealthy and able to redeem</a:t>
            </a:r>
            <a:endParaRPr lang="en-US" sz="1300" dirty="0"/>
          </a:p>
        </p:txBody>
      </p:sp>
      <p:sp>
        <p:nvSpPr>
          <p:cNvPr id="13" name="Shape 11"/>
          <p:cNvSpPr/>
          <p:nvPr/>
        </p:nvSpPr>
        <p:spPr>
          <a:xfrm>
            <a:off x="6217920" y="2441448"/>
            <a:ext cx="5394960" cy="566928"/>
          </a:xfrm>
          <a:prstGeom prst="roundRect">
            <a:avLst>
              <a:gd name="adj" fmla="val 8065"/>
            </a:avLst>
          </a:prstGeom>
          <a:solidFill>
            <a:srgbClr val="F5EDE3"/>
          </a:solidFill>
          <a:ln w="19050">
            <a:solidFill>
              <a:srgbClr val="8B3A3A"/>
            </a:solidFill>
            <a:prstDash val="solid"/>
          </a:ln>
        </p:spPr>
      </p:sp>
      <p:sp>
        <p:nvSpPr>
          <p:cNvPr id="14" name="Text 12"/>
          <p:cNvSpPr/>
          <p:nvPr/>
        </p:nvSpPr>
        <p:spPr>
          <a:xfrm>
            <a:off x="6355080" y="2532888"/>
            <a:ext cx="5120640" cy="411480"/>
          </a:xfrm>
          <a:prstGeom prst="rect">
            <a:avLst/>
          </a:prstGeom>
          <a:noFill/>
          <a:ln/>
        </p:spPr>
        <p:txBody>
          <a:bodyPr wrap="square" lIns="0" tIns="0" rIns="0" bIns="0" rtlCol="0" anchor="ctr"/>
          <a:lstStyle/>
          <a:p>
            <a:pPr indent="0" marL="0">
              <a:buNone/>
            </a:pPr>
            <a:r>
              <a:rPr lang="en-US" sz="1300" dirty="0">
                <a:solidFill>
                  <a:srgbClr val="2C2522"/>
                </a:solidFill>
                <a:latin typeface="Calibri" pitchFamily="34" charset="0"/>
                <a:ea typeface="Calibri" pitchFamily="34" charset="-122"/>
                <a:cs typeface="Calibri" pitchFamily="34" charset="-120"/>
              </a:rPr>
              <a:t>All-sufficient Savior; His blood has infinite value (1 Pet 1:18-19)</a:t>
            </a:r>
            <a:endParaRPr lang="en-US" sz="1300" dirty="0"/>
          </a:p>
        </p:txBody>
      </p:sp>
      <p:sp>
        <p:nvSpPr>
          <p:cNvPr id="15" name="Shape 13"/>
          <p:cNvSpPr/>
          <p:nvPr/>
        </p:nvSpPr>
        <p:spPr>
          <a:xfrm>
            <a:off x="548640" y="3099816"/>
            <a:ext cx="5394960" cy="566928"/>
          </a:xfrm>
          <a:prstGeom prst="roundRect">
            <a:avLst>
              <a:gd name="adj" fmla="val 8065"/>
            </a:avLst>
          </a:prstGeom>
          <a:solidFill>
            <a:srgbClr val="EDE6D9"/>
          </a:solidFill>
          <a:ln w="6350">
            <a:solidFill>
              <a:srgbClr val="D4C9B8"/>
            </a:solidFill>
            <a:prstDash val="solid"/>
          </a:ln>
        </p:spPr>
      </p:sp>
      <p:sp>
        <p:nvSpPr>
          <p:cNvPr id="16" name="Text 14"/>
          <p:cNvSpPr/>
          <p:nvPr/>
        </p:nvSpPr>
        <p:spPr>
          <a:xfrm>
            <a:off x="685800" y="3191256"/>
            <a:ext cx="5120640" cy="41148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Willing and eager to redeem</a:t>
            </a:r>
            <a:endParaRPr lang="en-US" sz="1300" dirty="0"/>
          </a:p>
        </p:txBody>
      </p:sp>
      <p:sp>
        <p:nvSpPr>
          <p:cNvPr id="17" name="Shape 15"/>
          <p:cNvSpPr/>
          <p:nvPr/>
        </p:nvSpPr>
        <p:spPr>
          <a:xfrm>
            <a:off x="6217920" y="3099816"/>
            <a:ext cx="5394960" cy="566928"/>
          </a:xfrm>
          <a:prstGeom prst="roundRect">
            <a:avLst>
              <a:gd name="adj" fmla="val 8065"/>
            </a:avLst>
          </a:prstGeom>
          <a:solidFill>
            <a:srgbClr val="F5EDE3"/>
          </a:solidFill>
          <a:ln w="19050">
            <a:solidFill>
              <a:srgbClr val="8B3A3A"/>
            </a:solidFill>
            <a:prstDash val="solid"/>
          </a:ln>
        </p:spPr>
      </p:sp>
      <p:sp>
        <p:nvSpPr>
          <p:cNvPr id="18" name="Text 16"/>
          <p:cNvSpPr/>
          <p:nvPr/>
        </p:nvSpPr>
        <p:spPr>
          <a:xfrm>
            <a:off x="6355080" y="3191256"/>
            <a:ext cx="5120640" cy="411480"/>
          </a:xfrm>
          <a:prstGeom prst="rect">
            <a:avLst/>
          </a:prstGeom>
          <a:noFill/>
          <a:ln/>
        </p:spPr>
        <p:txBody>
          <a:bodyPr wrap="square" lIns="0" tIns="0" rIns="0" bIns="0" rtlCol="0" anchor="ctr"/>
          <a:lstStyle/>
          <a:p>
            <a:pPr indent="0" marL="0">
              <a:buNone/>
            </a:pPr>
            <a:r>
              <a:rPr lang="en-US" sz="1300" dirty="0">
                <a:solidFill>
                  <a:srgbClr val="2C2522"/>
                </a:solidFill>
                <a:latin typeface="Calibri" pitchFamily="34" charset="0"/>
                <a:ea typeface="Calibri" pitchFamily="34" charset="-122"/>
                <a:cs typeface="Calibri" pitchFamily="34" charset="-120"/>
              </a:rPr>
              <a:t>"For the joy set before him he endured the cross" (Heb 12:2); voluntary sacrifice</a:t>
            </a:r>
            <a:endParaRPr lang="en-US" sz="1300" dirty="0"/>
          </a:p>
        </p:txBody>
      </p:sp>
      <p:sp>
        <p:nvSpPr>
          <p:cNvPr id="19" name="Shape 17"/>
          <p:cNvSpPr/>
          <p:nvPr/>
        </p:nvSpPr>
        <p:spPr>
          <a:xfrm>
            <a:off x="548640" y="3758184"/>
            <a:ext cx="5394960" cy="566928"/>
          </a:xfrm>
          <a:prstGeom prst="roundRect">
            <a:avLst>
              <a:gd name="adj" fmla="val 8065"/>
            </a:avLst>
          </a:prstGeom>
          <a:solidFill>
            <a:srgbClr val="EDE6D9"/>
          </a:solidFill>
          <a:ln w="6350">
            <a:solidFill>
              <a:srgbClr val="D4C9B8"/>
            </a:solidFill>
            <a:prstDash val="solid"/>
          </a:ln>
        </p:spPr>
      </p:sp>
      <p:sp>
        <p:nvSpPr>
          <p:cNvPr id="20" name="Text 18"/>
          <p:cNvSpPr/>
          <p:nvPr/>
        </p:nvSpPr>
        <p:spPr>
          <a:xfrm>
            <a:off x="685800" y="3849624"/>
            <a:ext cx="5120640" cy="41148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Paid full price for land &amp; bride</a:t>
            </a:r>
            <a:endParaRPr lang="en-US" sz="1300" dirty="0"/>
          </a:p>
        </p:txBody>
      </p:sp>
      <p:sp>
        <p:nvSpPr>
          <p:cNvPr id="21" name="Shape 19"/>
          <p:cNvSpPr/>
          <p:nvPr/>
        </p:nvSpPr>
        <p:spPr>
          <a:xfrm>
            <a:off x="6217920" y="3758184"/>
            <a:ext cx="5394960" cy="566928"/>
          </a:xfrm>
          <a:prstGeom prst="roundRect">
            <a:avLst>
              <a:gd name="adj" fmla="val 8065"/>
            </a:avLst>
          </a:prstGeom>
          <a:solidFill>
            <a:srgbClr val="F5EDE3"/>
          </a:solidFill>
          <a:ln w="19050">
            <a:solidFill>
              <a:srgbClr val="8B3A3A"/>
            </a:solidFill>
            <a:prstDash val="solid"/>
          </a:ln>
        </p:spPr>
      </p:sp>
      <p:sp>
        <p:nvSpPr>
          <p:cNvPr id="22" name="Text 20"/>
          <p:cNvSpPr/>
          <p:nvPr/>
        </p:nvSpPr>
        <p:spPr>
          <a:xfrm>
            <a:off x="6355080" y="3849624"/>
            <a:ext cx="5120640" cy="411480"/>
          </a:xfrm>
          <a:prstGeom prst="rect">
            <a:avLst/>
          </a:prstGeom>
          <a:noFill/>
          <a:ln/>
        </p:spPr>
        <p:txBody>
          <a:bodyPr wrap="square" lIns="0" tIns="0" rIns="0" bIns="0" rtlCol="0" anchor="ctr"/>
          <a:lstStyle/>
          <a:p>
            <a:pPr indent="0" marL="0">
              <a:buNone/>
            </a:pPr>
            <a:r>
              <a:rPr lang="en-US" sz="1300" dirty="0">
                <a:solidFill>
                  <a:srgbClr val="2C2522"/>
                </a:solidFill>
                <a:latin typeface="Calibri" pitchFamily="34" charset="0"/>
                <a:ea typeface="Calibri" pitchFamily="34" charset="-122"/>
                <a:cs typeface="Calibri" pitchFamily="34" charset="-120"/>
              </a:rPr>
              <a:t>Paid with His own life to purchase us (Acts 20:28; Rev 5:9)</a:t>
            </a:r>
            <a:endParaRPr lang="en-US" sz="1300" dirty="0"/>
          </a:p>
        </p:txBody>
      </p:sp>
      <p:sp>
        <p:nvSpPr>
          <p:cNvPr id="23" name="Shape 21"/>
          <p:cNvSpPr/>
          <p:nvPr/>
        </p:nvSpPr>
        <p:spPr>
          <a:xfrm>
            <a:off x="548640" y="4416552"/>
            <a:ext cx="5394960" cy="566928"/>
          </a:xfrm>
          <a:prstGeom prst="roundRect">
            <a:avLst>
              <a:gd name="adj" fmla="val 8065"/>
            </a:avLst>
          </a:prstGeom>
          <a:solidFill>
            <a:srgbClr val="EDE6D9"/>
          </a:solidFill>
          <a:ln w="6350">
            <a:solidFill>
              <a:srgbClr val="D4C9B8"/>
            </a:solidFill>
            <a:prstDash val="solid"/>
          </a:ln>
        </p:spPr>
      </p:sp>
      <p:sp>
        <p:nvSpPr>
          <p:cNvPr id="24" name="Text 22"/>
          <p:cNvSpPr/>
          <p:nvPr/>
        </p:nvSpPr>
        <p:spPr>
          <a:xfrm>
            <a:off x="685800" y="4507992"/>
            <a:ext cx="5120640" cy="41148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Married the Gentile outsider (Ruth)</a:t>
            </a:r>
            <a:endParaRPr lang="en-US" sz="1300" dirty="0"/>
          </a:p>
        </p:txBody>
      </p:sp>
      <p:sp>
        <p:nvSpPr>
          <p:cNvPr id="25" name="Shape 23"/>
          <p:cNvSpPr/>
          <p:nvPr/>
        </p:nvSpPr>
        <p:spPr>
          <a:xfrm>
            <a:off x="6217920" y="4416552"/>
            <a:ext cx="5394960" cy="566928"/>
          </a:xfrm>
          <a:prstGeom prst="roundRect">
            <a:avLst>
              <a:gd name="adj" fmla="val 8065"/>
            </a:avLst>
          </a:prstGeom>
          <a:solidFill>
            <a:srgbClr val="F5EDE3"/>
          </a:solidFill>
          <a:ln w="19050">
            <a:solidFill>
              <a:srgbClr val="8B3A3A"/>
            </a:solidFill>
            <a:prstDash val="solid"/>
          </a:ln>
        </p:spPr>
      </p:sp>
      <p:sp>
        <p:nvSpPr>
          <p:cNvPr id="26" name="Text 24"/>
          <p:cNvSpPr/>
          <p:nvPr/>
        </p:nvSpPr>
        <p:spPr>
          <a:xfrm>
            <a:off x="6355080" y="4507992"/>
            <a:ext cx="5120640" cy="411480"/>
          </a:xfrm>
          <a:prstGeom prst="rect">
            <a:avLst/>
          </a:prstGeom>
          <a:noFill/>
          <a:ln/>
        </p:spPr>
        <p:txBody>
          <a:bodyPr wrap="square" lIns="0" tIns="0" rIns="0" bIns="0" rtlCol="0" anchor="ctr"/>
          <a:lstStyle/>
          <a:p>
            <a:pPr indent="0" marL="0">
              <a:buNone/>
            </a:pPr>
            <a:r>
              <a:rPr lang="en-US" sz="1300" dirty="0">
                <a:solidFill>
                  <a:srgbClr val="2C2522"/>
                </a:solidFill>
                <a:latin typeface="Calibri" pitchFamily="34" charset="0"/>
                <a:ea typeface="Calibri" pitchFamily="34" charset="-122"/>
                <a:cs typeface="Calibri" pitchFamily="34" charset="-120"/>
              </a:rPr>
              <a:t>Takes the Church (Jew &amp; Gentile) as His bride (Eph 5:25-32; Rev 19)</a:t>
            </a:r>
            <a:endParaRPr lang="en-US" sz="1300" dirty="0"/>
          </a:p>
        </p:txBody>
      </p:sp>
      <p:sp>
        <p:nvSpPr>
          <p:cNvPr id="27" name="Shape 25"/>
          <p:cNvSpPr/>
          <p:nvPr/>
        </p:nvSpPr>
        <p:spPr>
          <a:xfrm>
            <a:off x="548640" y="5074920"/>
            <a:ext cx="5394960" cy="566928"/>
          </a:xfrm>
          <a:prstGeom prst="roundRect">
            <a:avLst>
              <a:gd name="adj" fmla="val 8065"/>
            </a:avLst>
          </a:prstGeom>
          <a:solidFill>
            <a:srgbClr val="EDE6D9"/>
          </a:solidFill>
          <a:ln w="6350">
            <a:solidFill>
              <a:srgbClr val="D4C9B8"/>
            </a:solidFill>
            <a:prstDash val="solid"/>
          </a:ln>
        </p:spPr>
      </p:sp>
      <p:sp>
        <p:nvSpPr>
          <p:cNvPr id="28" name="Text 26"/>
          <p:cNvSpPr/>
          <p:nvPr/>
        </p:nvSpPr>
        <p:spPr>
          <a:xfrm>
            <a:off x="685800" y="5166360"/>
            <a:ext cx="5120640" cy="41148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Restored name, inheritance, and future</a:t>
            </a:r>
            <a:endParaRPr lang="en-US" sz="1300" dirty="0"/>
          </a:p>
        </p:txBody>
      </p:sp>
      <p:sp>
        <p:nvSpPr>
          <p:cNvPr id="29" name="Shape 27"/>
          <p:cNvSpPr/>
          <p:nvPr/>
        </p:nvSpPr>
        <p:spPr>
          <a:xfrm>
            <a:off x="6217920" y="5074920"/>
            <a:ext cx="5394960" cy="566928"/>
          </a:xfrm>
          <a:prstGeom prst="roundRect">
            <a:avLst>
              <a:gd name="adj" fmla="val 8065"/>
            </a:avLst>
          </a:prstGeom>
          <a:solidFill>
            <a:srgbClr val="F5EDE3"/>
          </a:solidFill>
          <a:ln w="19050">
            <a:solidFill>
              <a:srgbClr val="8B3A3A"/>
            </a:solidFill>
            <a:prstDash val="solid"/>
          </a:ln>
        </p:spPr>
      </p:sp>
      <p:sp>
        <p:nvSpPr>
          <p:cNvPr id="30" name="Text 28"/>
          <p:cNvSpPr/>
          <p:nvPr/>
        </p:nvSpPr>
        <p:spPr>
          <a:xfrm>
            <a:off x="6355080" y="5166360"/>
            <a:ext cx="5120640" cy="411480"/>
          </a:xfrm>
          <a:prstGeom prst="rect">
            <a:avLst/>
          </a:prstGeom>
          <a:noFill/>
          <a:ln/>
        </p:spPr>
        <p:txBody>
          <a:bodyPr wrap="square" lIns="0" tIns="0" rIns="0" bIns="0" rtlCol="0" anchor="ctr"/>
          <a:lstStyle/>
          <a:p>
            <a:pPr indent="0" marL="0">
              <a:buNone/>
            </a:pPr>
            <a:r>
              <a:rPr lang="en-US" sz="1300" dirty="0">
                <a:solidFill>
                  <a:srgbClr val="2C2522"/>
                </a:solidFill>
                <a:latin typeface="Calibri" pitchFamily="34" charset="0"/>
                <a:ea typeface="Calibri" pitchFamily="34" charset="-122"/>
                <a:cs typeface="Calibri" pitchFamily="34" charset="-120"/>
              </a:rPr>
              <a:t>Gives us adoption, inheritance, and eternal life (Rom 8:15-17; Eph 1:11)</a:t>
            </a:r>
            <a:endParaRPr lang="en-US" sz="1300" dirty="0"/>
          </a:p>
        </p:txBody>
      </p:sp>
      <p:sp>
        <p:nvSpPr>
          <p:cNvPr id="31" name="Shape 29"/>
          <p:cNvSpPr/>
          <p:nvPr/>
        </p:nvSpPr>
        <p:spPr>
          <a:xfrm>
            <a:off x="548640" y="5733288"/>
            <a:ext cx="5394960" cy="566928"/>
          </a:xfrm>
          <a:prstGeom prst="roundRect">
            <a:avLst>
              <a:gd name="adj" fmla="val 8065"/>
            </a:avLst>
          </a:prstGeom>
          <a:solidFill>
            <a:srgbClr val="EDE6D9"/>
          </a:solidFill>
          <a:ln w="6350">
            <a:solidFill>
              <a:srgbClr val="D4C9B8"/>
            </a:solidFill>
            <a:prstDash val="solid"/>
          </a:ln>
        </p:spPr>
      </p:sp>
      <p:sp>
        <p:nvSpPr>
          <p:cNvPr id="32" name="Text 30"/>
          <p:cNvSpPr/>
          <p:nvPr/>
        </p:nvSpPr>
        <p:spPr>
          <a:xfrm>
            <a:off x="685800" y="5824728"/>
            <a:ext cx="5120640" cy="41148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Brought rest and joy to Naomi (Israel)</a:t>
            </a:r>
            <a:endParaRPr lang="en-US" sz="1300" dirty="0"/>
          </a:p>
        </p:txBody>
      </p:sp>
      <p:sp>
        <p:nvSpPr>
          <p:cNvPr id="33" name="Shape 31"/>
          <p:cNvSpPr/>
          <p:nvPr/>
        </p:nvSpPr>
        <p:spPr>
          <a:xfrm>
            <a:off x="6217920" y="5733288"/>
            <a:ext cx="5394960" cy="566928"/>
          </a:xfrm>
          <a:prstGeom prst="roundRect">
            <a:avLst>
              <a:gd name="adj" fmla="val 8065"/>
            </a:avLst>
          </a:prstGeom>
          <a:solidFill>
            <a:srgbClr val="F5EDE3"/>
          </a:solidFill>
          <a:ln w="19050">
            <a:solidFill>
              <a:srgbClr val="8B3A3A"/>
            </a:solidFill>
            <a:prstDash val="solid"/>
          </a:ln>
        </p:spPr>
      </p:sp>
      <p:sp>
        <p:nvSpPr>
          <p:cNvPr id="34" name="Text 32"/>
          <p:cNvSpPr/>
          <p:nvPr/>
        </p:nvSpPr>
        <p:spPr>
          <a:xfrm>
            <a:off x="6355080" y="5824728"/>
            <a:ext cx="5120640" cy="411480"/>
          </a:xfrm>
          <a:prstGeom prst="rect">
            <a:avLst/>
          </a:prstGeom>
          <a:noFill/>
          <a:ln/>
        </p:spPr>
        <p:txBody>
          <a:bodyPr wrap="square" lIns="0" tIns="0" rIns="0" bIns="0" rtlCol="0" anchor="ctr"/>
          <a:lstStyle/>
          <a:p>
            <a:pPr indent="0" marL="0">
              <a:buNone/>
            </a:pPr>
            <a:r>
              <a:rPr lang="en-US" sz="1300" dirty="0">
                <a:solidFill>
                  <a:srgbClr val="2C2522"/>
                </a:solidFill>
                <a:latin typeface="Calibri" pitchFamily="34" charset="0"/>
                <a:ea typeface="Calibri" pitchFamily="34" charset="-122"/>
                <a:cs typeface="Calibri" pitchFamily="34" charset="-120"/>
              </a:rPr>
              <a:t>Will restore Israel and bless the nations through the Church (Rom 11)</a:t>
            </a:r>
            <a:endParaRPr lang="en-US" sz="1300" dirty="0"/>
          </a:p>
        </p:txBody>
      </p:sp>
      <p:sp>
        <p:nvSpPr>
          <p:cNvPr id="35" name="Text 33"/>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36" name="Text 34"/>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06 / 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06  ·  PICTURE OF THE CHURCH</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NAOMI &amp; RUTH</a:t>
            </a:r>
            <a:endParaRPr lang="en-US" sz="1100" dirty="0"/>
          </a:p>
        </p:txBody>
      </p:sp>
      <p:sp>
        <p:nvSpPr>
          <p:cNvPr id="4" name="Text 2"/>
          <p:cNvSpPr/>
          <p:nvPr/>
        </p:nvSpPr>
        <p:spPr>
          <a:xfrm>
            <a:off x="548640" y="777240"/>
            <a:ext cx="10972800" cy="502920"/>
          </a:xfrm>
          <a:prstGeom prst="rect">
            <a:avLst/>
          </a:prstGeom>
          <a:noFill/>
          <a:ln/>
        </p:spPr>
        <p:txBody>
          <a:bodyPr wrap="square" lIns="0" tIns="0" rIns="0" bIns="0" rtlCol="0" anchor="ctr"/>
          <a:lstStyle/>
          <a:p>
            <a:pPr indent="0" marL="0">
              <a:buNone/>
            </a:pPr>
            <a:r>
              <a:rPr lang="en-US" sz="3000" i="1" dirty="0">
                <a:solidFill>
                  <a:srgbClr val="2C2522"/>
                </a:solidFill>
                <a:latin typeface="Georgia" pitchFamily="34" charset="0"/>
                <a:ea typeface="Georgia" pitchFamily="34" charset="-122"/>
                <a:cs typeface="Georgia" pitchFamily="34" charset="-120"/>
              </a:rPr>
              <a:t>Naomi (Israel) &amp; Ruth (Gentile Bride)</a:t>
            </a:r>
            <a:endParaRPr lang="en-US" sz="3000" dirty="0"/>
          </a:p>
        </p:txBody>
      </p:sp>
      <p:sp>
        <p:nvSpPr>
          <p:cNvPr id="5" name="Text 3"/>
          <p:cNvSpPr/>
          <p:nvPr/>
        </p:nvSpPr>
        <p:spPr>
          <a:xfrm>
            <a:off x="548640" y="1371600"/>
            <a:ext cx="10972800" cy="36576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A Profound Typological Picture</a:t>
            </a:r>
            <a:endParaRPr lang="en-US" sz="1800" dirty="0"/>
          </a:p>
        </p:txBody>
      </p:sp>
      <p:sp>
        <p:nvSpPr>
          <p:cNvPr id="6" name="Shape 4"/>
          <p:cNvSpPr/>
          <p:nvPr/>
        </p:nvSpPr>
        <p:spPr>
          <a:xfrm>
            <a:off x="548640" y="1828800"/>
            <a:ext cx="11064240" cy="1371600"/>
          </a:xfrm>
          <a:prstGeom prst="roundRect">
            <a:avLst>
              <a:gd name="adj" fmla="val 5333"/>
            </a:avLst>
          </a:prstGeom>
          <a:solidFill>
            <a:srgbClr val="EDE6D9"/>
          </a:solidFill>
          <a:ln w="6350">
            <a:solidFill>
              <a:srgbClr val="D4C9B8"/>
            </a:solidFill>
            <a:prstDash val="solid"/>
          </a:ln>
        </p:spPr>
      </p:sp>
      <p:sp>
        <p:nvSpPr>
          <p:cNvPr id="7" name="Text 5"/>
          <p:cNvSpPr/>
          <p:nvPr/>
        </p:nvSpPr>
        <p:spPr>
          <a:xfrm>
            <a:off x="731520" y="1965960"/>
            <a:ext cx="2286000" cy="32004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Naomi</a:t>
            </a:r>
            <a:endParaRPr lang="en-US" sz="1800" dirty="0"/>
          </a:p>
        </p:txBody>
      </p:sp>
      <p:sp>
        <p:nvSpPr>
          <p:cNvPr id="8" name="Text 6"/>
          <p:cNvSpPr/>
          <p:nvPr/>
        </p:nvSpPr>
        <p:spPr>
          <a:xfrm>
            <a:off x="3108960" y="1965960"/>
            <a:ext cx="8046720" cy="32004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Represents Israel</a:t>
            </a:r>
            <a:endParaRPr lang="en-US" sz="1600" dirty="0"/>
          </a:p>
        </p:txBody>
      </p:sp>
      <p:sp>
        <p:nvSpPr>
          <p:cNvPr id="9" name="Text 7"/>
          <p:cNvSpPr/>
          <p:nvPr/>
        </p:nvSpPr>
        <p:spPr>
          <a:xfrm>
            <a:off x="731520" y="2331720"/>
            <a:ext cx="10607040" cy="7772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Widowed, bereaved, returning from "exile" (Moab). Through the Redeemer and the Gentile daughter-in-law, she is restored, has a son placed on her lap, and her name is honored again. Pictures God's faithfulness to restore Israel.</a:t>
            </a:r>
            <a:endParaRPr lang="en-US" sz="1300" dirty="0"/>
          </a:p>
        </p:txBody>
      </p:sp>
      <p:sp>
        <p:nvSpPr>
          <p:cNvPr id="10" name="Shape 8"/>
          <p:cNvSpPr/>
          <p:nvPr/>
        </p:nvSpPr>
        <p:spPr>
          <a:xfrm>
            <a:off x="548640" y="3337560"/>
            <a:ext cx="11064240" cy="1371600"/>
          </a:xfrm>
          <a:prstGeom prst="roundRect">
            <a:avLst>
              <a:gd name="adj" fmla="val 5333"/>
            </a:avLst>
          </a:prstGeom>
          <a:solidFill>
            <a:srgbClr val="EDE6D9"/>
          </a:solidFill>
          <a:ln w="6350">
            <a:solidFill>
              <a:srgbClr val="D4C9B8"/>
            </a:solidFill>
            <a:prstDash val="solid"/>
          </a:ln>
        </p:spPr>
      </p:sp>
      <p:sp>
        <p:nvSpPr>
          <p:cNvPr id="11" name="Text 9"/>
          <p:cNvSpPr/>
          <p:nvPr/>
        </p:nvSpPr>
        <p:spPr>
          <a:xfrm>
            <a:off x="731520" y="3474720"/>
            <a:ext cx="2286000" cy="32004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Ruth</a:t>
            </a:r>
            <a:endParaRPr lang="en-US" sz="1800" dirty="0"/>
          </a:p>
        </p:txBody>
      </p:sp>
      <p:sp>
        <p:nvSpPr>
          <p:cNvPr id="12" name="Text 10"/>
          <p:cNvSpPr/>
          <p:nvPr/>
        </p:nvSpPr>
        <p:spPr>
          <a:xfrm>
            <a:off x="3108960" y="3474720"/>
            <a:ext cx="8046720" cy="32004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Represents the Gentile Church</a:t>
            </a:r>
            <a:endParaRPr lang="en-US" sz="1600" dirty="0"/>
          </a:p>
        </p:txBody>
      </p:sp>
      <p:sp>
        <p:nvSpPr>
          <p:cNvPr id="13" name="Text 11"/>
          <p:cNvSpPr/>
          <p:nvPr/>
        </p:nvSpPr>
        <p:spPr>
          <a:xfrm>
            <a:off x="731520" y="3840480"/>
            <a:ext cx="10607040" cy="7772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Moabitess — outsider with no claim. Chooses the God of Israel by faith. Works humbly, boldly seeks the redeemer, is covered by his garment, and is exalted to become the bride who continues the Messianic line. The Church is the bride from the nations.</a:t>
            </a:r>
            <a:endParaRPr lang="en-US" sz="1300" dirty="0"/>
          </a:p>
        </p:txBody>
      </p:sp>
      <p:sp>
        <p:nvSpPr>
          <p:cNvPr id="14" name="Shape 12"/>
          <p:cNvSpPr/>
          <p:nvPr/>
        </p:nvSpPr>
        <p:spPr>
          <a:xfrm>
            <a:off x="548640" y="4846320"/>
            <a:ext cx="11064240" cy="1371600"/>
          </a:xfrm>
          <a:prstGeom prst="roundRect">
            <a:avLst>
              <a:gd name="adj" fmla="val 5333"/>
            </a:avLst>
          </a:prstGeom>
          <a:solidFill>
            <a:srgbClr val="EDE6D9"/>
          </a:solidFill>
          <a:ln w="6350">
            <a:solidFill>
              <a:srgbClr val="D4C9B8"/>
            </a:solidFill>
            <a:prstDash val="solid"/>
          </a:ln>
        </p:spPr>
      </p:sp>
      <p:sp>
        <p:nvSpPr>
          <p:cNvPr id="15" name="Text 13"/>
          <p:cNvSpPr/>
          <p:nvPr/>
        </p:nvSpPr>
        <p:spPr>
          <a:xfrm>
            <a:off x="731520" y="4983480"/>
            <a:ext cx="2286000" cy="32004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Together</a:t>
            </a:r>
            <a:endParaRPr lang="en-US" sz="1800" dirty="0"/>
          </a:p>
        </p:txBody>
      </p:sp>
      <p:sp>
        <p:nvSpPr>
          <p:cNvPr id="16" name="Text 14"/>
          <p:cNvSpPr/>
          <p:nvPr/>
        </p:nvSpPr>
        <p:spPr>
          <a:xfrm>
            <a:off x="3108960" y="4983480"/>
            <a:ext cx="8046720" cy="320040"/>
          </a:xfrm>
          <a:prstGeom prst="rect">
            <a:avLst/>
          </a:prstGeom>
          <a:noFill/>
          <a:ln/>
        </p:spPr>
        <p:txBody>
          <a:bodyPr wrap="square" lIns="0" tIns="0" rIns="0" bIns="0" rtlCol="0" anchor="ctr"/>
          <a:lstStyle/>
          <a:p>
            <a:pPr indent="0" marL="0">
              <a:buNone/>
            </a:pPr>
            <a:r>
              <a:rPr lang="en-US" sz="1600" b="1" dirty="0">
                <a:solidFill>
                  <a:srgbClr val="2C2522"/>
                </a:solidFill>
                <a:latin typeface="Calibri" pitchFamily="34" charset="0"/>
                <a:ea typeface="Calibri" pitchFamily="34" charset="-122"/>
                <a:cs typeface="Calibri" pitchFamily="34" charset="-120"/>
              </a:rPr>
              <a:t>United in Redemption</a:t>
            </a:r>
            <a:endParaRPr lang="en-US" sz="1600" dirty="0"/>
          </a:p>
        </p:txBody>
      </p:sp>
      <p:sp>
        <p:nvSpPr>
          <p:cNvPr id="17" name="Text 15"/>
          <p:cNvSpPr/>
          <p:nvPr/>
        </p:nvSpPr>
        <p:spPr>
          <a:xfrm>
            <a:off x="731520" y="5349240"/>
            <a:ext cx="10607040" cy="777240"/>
          </a:xfrm>
          <a:prstGeom prst="rect">
            <a:avLst/>
          </a:prstGeom>
          <a:noFill/>
          <a:ln/>
        </p:spPr>
        <p:txBody>
          <a:bodyPr wrap="square" lIns="0" tIns="0" rIns="0" bIns="0" rtlCol="0" anchor="ctr"/>
          <a:lstStyle/>
          <a:p>
            <a:pPr indent="0" marL="0">
              <a:buNone/>
            </a:pPr>
            <a:r>
              <a:rPr lang="en-US" sz="1300" dirty="0">
                <a:solidFill>
                  <a:srgbClr val="3D3630"/>
                </a:solidFill>
                <a:latin typeface="Calibri" pitchFamily="34" charset="0"/>
                <a:ea typeface="Calibri" pitchFamily="34" charset="-122"/>
                <a:cs typeface="Calibri" pitchFamily="34" charset="-120"/>
              </a:rPr>
              <a:t>Boaz redeems both the land (for Naomi/Israel) and takes Ruth as wife. The fruit (Obed) brings joy to Israel and continues the line to David and Christ. Jew and Gentile are reconciled in the Redeemer (Eph 2:11-22).</a:t>
            </a:r>
            <a:endParaRPr lang="en-US" sz="1300" dirty="0"/>
          </a:p>
        </p:txBody>
      </p:sp>
      <p:sp>
        <p:nvSpPr>
          <p:cNvPr id="18" name="Text 16"/>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19" name="Text 17"/>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07 / 10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07  ·  RUTH 4:18-22</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THE ROYAL LINE</a:t>
            </a:r>
            <a:endParaRPr lang="en-US" sz="1100" dirty="0"/>
          </a:p>
        </p:txBody>
      </p:sp>
      <p:sp>
        <p:nvSpPr>
          <p:cNvPr id="4" name="Text 2"/>
          <p:cNvSpPr/>
          <p:nvPr/>
        </p:nvSpPr>
        <p:spPr>
          <a:xfrm>
            <a:off x="548640" y="777240"/>
            <a:ext cx="10972800" cy="502920"/>
          </a:xfrm>
          <a:prstGeom prst="rect">
            <a:avLst/>
          </a:prstGeom>
          <a:noFill/>
          <a:ln/>
        </p:spPr>
        <p:txBody>
          <a:bodyPr wrap="square" lIns="0" tIns="0" rIns="0" bIns="0" rtlCol="0" anchor="ctr"/>
          <a:lstStyle/>
          <a:p>
            <a:pPr indent="0" marL="0">
              <a:buNone/>
            </a:pPr>
            <a:r>
              <a:rPr lang="en-US" sz="2800" i="1" dirty="0">
                <a:solidFill>
                  <a:srgbClr val="2C2522"/>
                </a:solidFill>
                <a:latin typeface="Georgia" pitchFamily="34" charset="0"/>
                <a:ea typeface="Georgia" pitchFamily="34" charset="-122"/>
                <a:cs typeface="Georgia" pitchFamily="34" charset="-120"/>
              </a:rPr>
              <a:t>The Genealogy: From Perez to David (and Christ)</a:t>
            </a:r>
            <a:endParaRPr lang="en-US" sz="2800" dirty="0"/>
          </a:p>
        </p:txBody>
      </p:sp>
      <p:sp>
        <p:nvSpPr>
          <p:cNvPr id="5" name="Text 3"/>
          <p:cNvSpPr/>
          <p:nvPr/>
        </p:nvSpPr>
        <p:spPr>
          <a:xfrm>
            <a:off x="548640" y="1371600"/>
            <a:ext cx="10972800" cy="640080"/>
          </a:xfrm>
          <a:prstGeom prst="rect">
            <a:avLst/>
          </a:prstGeom>
          <a:noFill/>
          <a:ln/>
        </p:spPr>
        <p:txBody>
          <a:bodyPr wrap="square" lIns="0" tIns="0" rIns="0" bIns="0" rtlCol="0" anchor="ctr"/>
          <a:lstStyle/>
          <a:p>
            <a:pPr indent="0" marL="0">
              <a:buNone/>
            </a:pPr>
            <a:r>
              <a:rPr lang="en-US" sz="1500" dirty="0">
                <a:solidFill>
                  <a:srgbClr val="3D3630"/>
                </a:solidFill>
                <a:latin typeface="Calibri" pitchFamily="34" charset="0"/>
                <a:ea typeface="Calibri" pitchFamily="34" charset="-122"/>
                <a:cs typeface="Calibri" pitchFamily="34" charset="-120"/>
              </a:rPr>
              <a:t>Ruth 4 ends with the ten-generation genealogy from Perez (son of Judah &amp; Tamar, Gen 38) through Boaz and Ruth to King David — the line that leads directly to Jesus the Messiah (Matt 1:1-6).</a:t>
            </a:r>
            <a:endParaRPr lang="en-US" sz="1500" dirty="0"/>
          </a:p>
        </p:txBody>
      </p:sp>
      <p:sp>
        <p:nvSpPr>
          <p:cNvPr id="6" name="Shape 4"/>
          <p:cNvSpPr/>
          <p:nvPr/>
        </p:nvSpPr>
        <p:spPr>
          <a:xfrm>
            <a:off x="548640" y="2194560"/>
            <a:ext cx="2103120" cy="914400"/>
          </a:xfrm>
          <a:prstGeom prst="roundRect">
            <a:avLst>
              <a:gd name="adj" fmla="val 8000"/>
            </a:avLst>
          </a:prstGeom>
          <a:solidFill>
            <a:srgbClr val="EDE6D9"/>
          </a:solidFill>
          <a:ln w="6350">
            <a:solidFill>
              <a:srgbClr val="D4C9B8"/>
            </a:solidFill>
            <a:prstDash val="solid"/>
          </a:ln>
        </p:spPr>
      </p:sp>
      <p:sp>
        <p:nvSpPr>
          <p:cNvPr id="7" name="Text 5"/>
          <p:cNvSpPr/>
          <p:nvPr/>
        </p:nvSpPr>
        <p:spPr>
          <a:xfrm>
            <a:off x="548640" y="246888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Perez</a:t>
            </a:r>
            <a:endParaRPr lang="en-US" sz="1600" dirty="0"/>
          </a:p>
        </p:txBody>
      </p:sp>
      <p:sp>
        <p:nvSpPr>
          <p:cNvPr id="8" name="Shape 6"/>
          <p:cNvSpPr/>
          <p:nvPr/>
        </p:nvSpPr>
        <p:spPr>
          <a:xfrm>
            <a:off x="2834640" y="2194560"/>
            <a:ext cx="2103120" cy="914400"/>
          </a:xfrm>
          <a:prstGeom prst="roundRect">
            <a:avLst>
              <a:gd name="adj" fmla="val 8000"/>
            </a:avLst>
          </a:prstGeom>
          <a:solidFill>
            <a:srgbClr val="EDE6D9"/>
          </a:solidFill>
          <a:ln w="6350">
            <a:solidFill>
              <a:srgbClr val="D4C9B8"/>
            </a:solidFill>
            <a:prstDash val="solid"/>
          </a:ln>
        </p:spPr>
      </p:sp>
      <p:sp>
        <p:nvSpPr>
          <p:cNvPr id="9" name="Text 7"/>
          <p:cNvSpPr/>
          <p:nvPr/>
        </p:nvSpPr>
        <p:spPr>
          <a:xfrm>
            <a:off x="2834640" y="246888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Hezron</a:t>
            </a:r>
            <a:endParaRPr lang="en-US" sz="1600" dirty="0"/>
          </a:p>
        </p:txBody>
      </p:sp>
      <p:sp>
        <p:nvSpPr>
          <p:cNvPr id="10" name="Shape 8"/>
          <p:cNvSpPr/>
          <p:nvPr/>
        </p:nvSpPr>
        <p:spPr>
          <a:xfrm>
            <a:off x="5120640" y="2194560"/>
            <a:ext cx="2103120" cy="914400"/>
          </a:xfrm>
          <a:prstGeom prst="roundRect">
            <a:avLst>
              <a:gd name="adj" fmla="val 8000"/>
            </a:avLst>
          </a:prstGeom>
          <a:solidFill>
            <a:srgbClr val="EDE6D9"/>
          </a:solidFill>
          <a:ln w="6350">
            <a:solidFill>
              <a:srgbClr val="D4C9B8"/>
            </a:solidFill>
            <a:prstDash val="solid"/>
          </a:ln>
        </p:spPr>
      </p:sp>
      <p:sp>
        <p:nvSpPr>
          <p:cNvPr id="11" name="Text 9"/>
          <p:cNvSpPr/>
          <p:nvPr/>
        </p:nvSpPr>
        <p:spPr>
          <a:xfrm>
            <a:off x="5120640" y="246888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Ram</a:t>
            </a:r>
            <a:endParaRPr lang="en-US" sz="1600" dirty="0"/>
          </a:p>
        </p:txBody>
      </p:sp>
      <p:sp>
        <p:nvSpPr>
          <p:cNvPr id="12" name="Shape 10"/>
          <p:cNvSpPr/>
          <p:nvPr/>
        </p:nvSpPr>
        <p:spPr>
          <a:xfrm>
            <a:off x="7406640" y="2194560"/>
            <a:ext cx="2103120" cy="914400"/>
          </a:xfrm>
          <a:prstGeom prst="roundRect">
            <a:avLst>
              <a:gd name="adj" fmla="val 8000"/>
            </a:avLst>
          </a:prstGeom>
          <a:solidFill>
            <a:srgbClr val="EDE6D9"/>
          </a:solidFill>
          <a:ln w="6350">
            <a:solidFill>
              <a:srgbClr val="D4C9B8"/>
            </a:solidFill>
            <a:prstDash val="solid"/>
          </a:ln>
        </p:spPr>
      </p:sp>
      <p:sp>
        <p:nvSpPr>
          <p:cNvPr id="13" name="Text 11"/>
          <p:cNvSpPr/>
          <p:nvPr/>
        </p:nvSpPr>
        <p:spPr>
          <a:xfrm>
            <a:off x="7406640" y="246888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Amminadab</a:t>
            </a:r>
            <a:endParaRPr lang="en-US" sz="1600" dirty="0"/>
          </a:p>
        </p:txBody>
      </p:sp>
      <p:sp>
        <p:nvSpPr>
          <p:cNvPr id="14" name="Shape 12"/>
          <p:cNvSpPr/>
          <p:nvPr/>
        </p:nvSpPr>
        <p:spPr>
          <a:xfrm>
            <a:off x="9692640" y="2194560"/>
            <a:ext cx="2103120" cy="914400"/>
          </a:xfrm>
          <a:prstGeom prst="roundRect">
            <a:avLst>
              <a:gd name="adj" fmla="val 8000"/>
            </a:avLst>
          </a:prstGeom>
          <a:solidFill>
            <a:srgbClr val="EDE6D9"/>
          </a:solidFill>
          <a:ln w="6350">
            <a:solidFill>
              <a:srgbClr val="D4C9B8"/>
            </a:solidFill>
            <a:prstDash val="solid"/>
          </a:ln>
        </p:spPr>
      </p:sp>
      <p:sp>
        <p:nvSpPr>
          <p:cNvPr id="15" name="Text 13"/>
          <p:cNvSpPr/>
          <p:nvPr/>
        </p:nvSpPr>
        <p:spPr>
          <a:xfrm>
            <a:off x="9692640" y="246888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Nahshon</a:t>
            </a:r>
            <a:endParaRPr lang="en-US" sz="1600" dirty="0"/>
          </a:p>
        </p:txBody>
      </p:sp>
      <p:sp>
        <p:nvSpPr>
          <p:cNvPr id="16" name="Shape 14"/>
          <p:cNvSpPr/>
          <p:nvPr/>
        </p:nvSpPr>
        <p:spPr>
          <a:xfrm>
            <a:off x="548640" y="3383280"/>
            <a:ext cx="2103120" cy="914400"/>
          </a:xfrm>
          <a:prstGeom prst="roundRect">
            <a:avLst>
              <a:gd name="adj" fmla="val 8000"/>
            </a:avLst>
          </a:prstGeom>
          <a:solidFill>
            <a:srgbClr val="EDE6D9"/>
          </a:solidFill>
          <a:ln w="6350">
            <a:solidFill>
              <a:srgbClr val="D4C9B8"/>
            </a:solidFill>
            <a:prstDash val="solid"/>
          </a:ln>
        </p:spPr>
      </p:sp>
      <p:sp>
        <p:nvSpPr>
          <p:cNvPr id="17" name="Text 15"/>
          <p:cNvSpPr/>
          <p:nvPr/>
        </p:nvSpPr>
        <p:spPr>
          <a:xfrm>
            <a:off x="548640" y="365760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Salmon</a:t>
            </a:r>
            <a:endParaRPr lang="en-US" sz="1600" dirty="0"/>
          </a:p>
        </p:txBody>
      </p:sp>
      <p:sp>
        <p:nvSpPr>
          <p:cNvPr id="18" name="Shape 16"/>
          <p:cNvSpPr/>
          <p:nvPr/>
        </p:nvSpPr>
        <p:spPr>
          <a:xfrm>
            <a:off x="2834640" y="3383280"/>
            <a:ext cx="2103120" cy="914400"/>
          </a:xfrm>
          <a:prstGeom prst="roundRect">
            <a:avLst>
              <a:gd name="adj" fmla="val 8000"/>
            </a:avLst>
          </a:prstGeom>
          <a:solidFill>
            <a:srgbClr val="F5EDE3"/>
          </a:solidFill>
          <a:ln w="25400">
            <a:solidFill>
              <a:srgbClr val="8B3A3A"/>
            </a:solidFill>
            <a:prstDash val="solid"/>
          </a:ln>
        </p:spPr>
      </p:sp>
      <p:sp>
        <p:nvSpPr>
          <p:cNvPr id="19" name="Text 17"/>
          <p:cNvSpPr/>
          <p:nvPr/>
        </p:nvSpPr>
        <p:spPr>
          <a:xfrm>
            <a:off x="2834640" y="365760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Boaz</a:t>
            </a:r>
            <a:endParaRPr lang="en-US" sz="1600" dirty="0"/>
          </a:p>
        </p:txBody>
      </p:sp>
      <p:sp>
        <p:nvSpPr>
          <p:cNvPr id="20" name="Shape 18"/>
          <p:cNvSpPr/>
          <p:nvPr/>
        </p:nvSpPr>
        <p:spPr>
          <a:xfrm>
            <a:off x="5120640" y="3383280"/>
            <a:ext cx="2103120" cy="914400"/>
          </a:xfrm>
          <a:prstGeom prst="roundRect">
            <a:avLst>
              <a:gd name="adj" fmla="val 8000"/>
            </a:avLst>
          </a:prstGeom>
          <a:solidFill>
            <a:srgbClr val="F5EDE3"/>
          </a:solidFill>
          <a:ln w="25400">
            <a:solidFill>
              <a:srgbClr val="8B3A3A"/>
            </a:solidFill>
            <a:prstDash val="solid"/>
          </a:ln>
        </p:spPr>
      </p:sp>
      <p:sp>
        <p:nvSpPr>
          <p:cNvPr id="21" name="Text 19"/>
          <p:cNvSpPr/>
          <p:nvPr/>
        </p:nvSpPr>
        <p:spPr>
          <a:xfrm>
            <a:off x="5120640" y="365760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Obed</a:t>
            </a:r>
            <a:endParaRPr lang="en-US" sz="1600" dirty="0"/>
          </a:p>
        </p:txBody>
      </p:sp>
      <p:sp>
        <p:nvSpPr>
          <p:cNvPr id="22" name="Shape 20"/>
          <p:cNvSpPr/>
          <p:nvPr/>
        </p:nvSpPr>
        <p:spPr>
          <a:xfrm>
            <a:off x="7406640" y="3383280"/>
            <a:ext cx="2103120" cy="914400"/>
          </a:xfrm>
          <a:prstGeom prst="roundRect">
            <a:avLst>
              <a:gd name="adj" fmla="val 8000"/>
            </a:avLst>
          </a:prstGeom>
          <a:solidFill>
            <a:srgbClr val="EDE6D9"/>
          </a:solidFill>
          <a:ln w="6350">
            <a:solidFill>
              <a:srgbClr val="D4C9B8"/>
            </a:solidFill>
            <a:prstDash val="solid"/>
          </a:ln>
        </p:spPr>
      </p:sp>
      <p:sp>
        <p:nvSpPr>
          <p:cNvPr id="23" name="Text 21"/>
          <p:cNvSpPr/>
          <p:nvPr/>
        </p:nvSpPr>
        <p:spPr>
          <a:xfrm>
            <a:off x="7406640" y="365760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Jesse</a:t>
            </a:r>
            <a:endParaRPr lang="en-US" sz="1600" dirty="0"/>
          </a:p>
        </p:txBody>
      </p:sp>
      <p:sp>
        <p:nvSpPr>
          <p:cNvPr id="24" name="Shape 22"/>
          <p:cNvSpPr/>
          <p:nvPr/>
        </p:nvSpPr>
        <p:spPr>
          <a:xfrm>
            <a:off x="9692640" y="3383280"/>
            <a:ext cx="2103120" cy="914400"/>
          </a:xfrm>
          <a:prstGeom prst="roundRect">
            <a:avLst>
              <a:gd name="adj" fmla="val 8000"/>
            </a:avLst>
          </a:prstGeom>
          <a:solidFill>
            <a:srgbClr val="F5EDE3"/>
          </a:solidFill>
          <a:ln w="25400">
            <a:solidFill>
              <a:srgbClr val="8B3A3A"/>
            </a:solidFill>
            <a:prstDash val="solid"/>
          </a:ln>
        </p:spPr>
      </p:sp>
      <p:sp>
        <p:nvSpPr>
          <p:cNvPr id="25" name="Text 23"/>
          <p:cNvSpPr/>
          <p:nvPr/>
        </p:nvSpPr>
        <p:spPr>
          <a:xfrm>
            <a:off x="9692640" y="3657600"/>
            <a:ext cx="2103120" cy="365760"/>
          </a:xfrm>
          <a:prstGeom prst="rect">
            <a:avLst/>
          </a:prstGeom>
          <a:noFill/>
          <a:ln/>
        </p:spPr>
        <p:txBody>
          <a:bodyPr wrap="square" lIns="0" tIns="0" rIns="0" bIns="0" rtlCol="0" anchor="ctr"/>
          <a:lstStyle/>
          <a:p>
            <a:pPr algn="ctr" indent="0" marL="0">
              <a:buNone/>
            </a:pPr>
            <a:r>
              <a:rPr lang="en-US" sz="1600" b="1" dirty="0">
                <a:solidFill>
                  <a:srgbClr val="2C2522"/>
                </a:solidFill>
                <a:latin typeface="Calibri" pitchFamily="34" charset="0"/>
                <a:ea typeface="Calibri" pitchFamily="34" charset="-122"/>
                <a:cs typeface="Calibri" pitchFamily="34" charset="-120"/>
              </a:rPr>
              <a:t>David</a:t>
            </a:r>
            <a:endParaRPr lang="en-US" sz="1600" dirty="0"/>
          </a:p>
        </p:txBody>
      </p:sp>
      <p:sp>
        <p:nvSpPr>
          <p:cNvPr id="26" name="Text 24"/>
          <p:cNvSpPr/>
          <p:nvPr/>
        </p:nvSpPr>
        <p:spPr>
          <a:xfrm>
            <a:off x="548640" y="4754880"/>
            <a:ext cx="10972800" cy="731520"/>
          </a:xfrm>
          <a:prstGeom prst="rect">
            <a:avLst/>
          </a:prstGeom>
          <a:noFill/>
          <a:ln/>
        </p:spPr>
        <p:txBody>
          <a:bodyPr wrap="square" lIns="0" tIns="0" rIns="0" bIns="0" rtlCol="0" anchor="ctr"/>
          <a:lstStyle/>
          <a:p>
            <a:pPr indent="0" marL="0">
              <a:buNone/>
            </a:pPr>
            <a:r>
              <a:rPr lang="en-US" sz="1400" dirty="0">
                <a:solidFill>
                  <a:srgbClr val="3D3630"/>
                </a:solidFill>
                <a:latin typeface="Calibri" pitchFamily="34" charset="0"/>
                <a:ea typeface="Calibri" pitchFamily="34" charset="-122"/>
                <a:cs typeface="Calibri" pitchFamily="34" charset="-120"/>
              </a:rPr>
              <a:t>Note: Boaz (the redeemer) and Obed (the fruit of redemption) are highlighted. This line fulfills God's promise and shows how God brings the Messiah through a Gentile woman’s faithful love.</a:t>
            </a:r>
            <a:endParaRPr lang="en-US" sz="1400" dirty="0"/>
          </a:p>
        </p:txBody>
      </p:sp>
      <p:sp>
        <p:nvSpPr>
          <p:cNvPr id="27" name="Text 25"/>
          <p:cNvSpPr/>
          <p:nvPr/>
        </p:nvSpPr>
        <p:spPr>
          <a:xfrm>
            <a:off x="548640" y="5486400"/>
            <a:ext cx="10972800" cy="365760"/>
          </a:xfrm>
          <a:prstGeom prst="rect">
            <a:avLst/>
          </a:prstGeom>
          <a:noFill/>
          <a:ln/>
        </p:spPr>
        <p:txBody>
          <a:bodyPr wrap="square" lIns="0" tIns="0" rIns="0" bIns="0" rtlCol="0" anchor="ctr"/>
          <a:lstStyle/>
          <a:p>
            <a:pPr indent="0" marL="0">
              <a:buNone/>
            </a:pPr>
            <a:r>
              <a:rPr lang="en-US" sz="1400" b="1" dirty="0">
                <a:solidFill>
                  <a:srgbClr val="8B3A3A"/>
                </a:solidFill>
                <a:latin typeface="Calibri" pitchFamily="34" charset="0"/>
                <a:ea typeface="Calibri" pitchFamily="34" charset="-122"/>
                <a:cs typeface="Calibri" pitchFamily="34" charset="-120"/>
              </a:rPr>
              <a:t>10 generations from Perez to David — grace covering what the Law might exclude (Deut 23).</a:t>
            </a:r>
            <a:endParaRPr lang="en-US" sz="1400" dirty="0"/>
          </a:p>
        </p:txBody>
      </p:sp>
      <p:sp>
        <p:nvSpPr>
          <p:cNvPr id="28" name="Text 26"/>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29" name="Text 27"/>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08 / 10</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08  ·  HIDDEN WITNESS</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THE TORAH CODE</a:t>
            </a:r>
            <a:endParaRPr lang="en-US" sz="1100" dirty="0"/>
          </a:p>
        </p:txBody>
      </p:sp>
      <p:sp>
        <p:nvSpPr>
          <p:cNvPr id="4" name="Text 2"/>
          <p:cNvSpPr/>
          <p:nvPr/>
        </p:nvSpPr>
        <p:spPr>
          <a:xfrm>
            <a:off x="548640" y="777240"/>
            <a:ext cx="10972800" cy="502920"/>
          </a:xfrm>
          <a:prstGeom prst="rect">
            <a:avLst/>
          </a:prstGeom>
          <a:noFill/>
          <a:ln/>
        </p:spPr>
        <p:txBody>
          <a:bodyPr wrap="square" lIns="0" tIns="0" rIns="0" bIns="0" rtlCol="0" anchor="ctr"/>
          <a:lstStyle/>
          <a:p>
            <a:pPr indent="0" marL="0">
              <a:buNone/>
            </a:pPr>
            <a:r>
              <a:rPr lang="en-US" sz="2800" i="1" dirty="0">
                <a:solidFill>
                  <a:srgbClr val="2C2522"/>
                </a:solidFill>
                <a:latin typeface="Georgia" pitchFamily="34" charset="0"/>
                <a:ea typeface="Georgia" pitchFamily="34" charset="-122"/>
                <a:cs typeface="Georgia" pitchFamily="34" charset="-120"/>
              </a:rPr>
              <a:t>The 49-Letter Torah Code in Genesis 38</a:t>
            </a:r>
            <a:endParaRPr lang="en-US" sz="2800" dirty="0"/>
          </a:p>
        </p:txBody>
      </p:sp>
      <p:sp>
        <p:nvSpPr>
          <p:cNvPr id="5" name="Text 3"/>
          <p:cNvSpPr/>
          <p:nvPr/>
        </p:nvSpPr>
        <p:spPr>
          <a:xfrm>
            <a:off x="548640" y="1371600"/>
            <a:ext cx="10972800" cy="914400"/>
          </a:xfrm>
          <a:prstGeom prst="rect">
            <a:avLst/>
          </a:prstGeom>
          <a:noFill/>
          <a:ln/>
        </p:spPr>
        <p:txBody>
          <a:bodyPr wrap="square" lIns="0" tIns="0" rIns="0" bIns="0" rtlCol="0" anchor="ctr"/>
          <a:lstStyle/>
          <a:p>
            <a:pPr indent="0" marL="0">
              <a:buNone/>
            </a:pPr>
            <a:r>
              <a:rPr lang="en-US" sz="1500" dirty="0">
                <a:solidFill>
                  <a:srgbClr val="3D3630"/>
                </a:solidFill>
                <a:latin typeface="Calibri" pitchFamily="34" charset="0"/>
                <a:ea typeface="Calibri" pitchFamily="34" charset="-122"/>
                <a:cs typeface="Calibri" pitchFamily="34" charset="-120"/>
              </a:rPr>
              <a:t>In the Hebrew text of Genesis 38 (the chapter recording Judah &amp; Tamar and the birth of Perez), using an Equidistant Letter Sequence (ELS) with intervals of 49 letters (7×7 — the number of divine perfection), the following names appear in chronological order of the Book of Ruth:</a:t>
            </a:r>
            <a:endParaRPr lang="en-US" sz="1500" dirty="0"/>
          </a:p>
        </p:txBody>
      </p:sp>
      <p:sp>
        <p:nvSpPr>
          <p:cNvPr id="6" name="Shape 4"/>
          <p:cNvSpPr/>
          <p:nvPr/>
        </p:nvSpPr>
        <p:spPr>
          <a:xfrm>
            <a:off x="548640" y="2468880"/>
            <a:ext cx="2103120" cy="822960"/>
          </a:xfrm>
          <a:prstGeom prst="roundRect">
            <a:avLst>
              <a:gd name="adj" fmla="val 8889"/>
            </a:avLst>
          </a:prstGeom>
          <a:solidFill>
            <a:srgbClr val="8B3A3A"/>
          </a:solidFill>
          <a:ln w="12700">
            <a:solidFill>
              <a:srgbClr val="8B3A3A"/>
            </a:solidFill>
            <a:prstDash val="solid"/>
          </a:ln>
        </p:spPr>
      </p:sp>
      <p:sp>
        <p:nvSpPr>
          <p:cNvPr id="7" name="Text 5"/>
          <p:cNvSpPr/>
          <p:nvPr/>
        </p:nvSpPr>
        <p:spPr>
          <a:xfrm>
            <a:off x="548640" y="2651760"/>
            <a:ext cx="2103120" cy="457200"/>
          </a:xfrm>
          <a:prstGeom prst="rect">
            <a:avLst/>
          </a:prstGeom>
          <a:noFill/>
          <a:ln/>
        </p:spPr>
        <p:txBody>
          <a:bodyPr wrap="square" lIns="0" tIns="0" rIns="0" bIns="0" rtlCol="0" anchor="ctr"/>
          <a:lstStyle/>
          <a:p>
            <a:pPr algn="ctr" indent="0" marL="0">
              <a:buNone/>
            </a:pPr>
            <a:r>
              <a:rPr lang="en-US" sz="2200" i="1" dirty="0">
                <a:solidFill>
                  <a:srgbClr val="FFFFFF"/>
                </a:solidFill>
                <a:latin typeface="Georgia" pitchFamily="34" charset="0"/>
                <a:ea typeface="Georgia" pitchFamily="34" charset="-122"/>
                <a:cs typeface="Georgia" pitchFamily="34" charset="-120"/>
              </a:rPr>
              <a:t>Boaz</a:t>
            </a:r>
            <a:endParaRPr lang="en-US" sz="2200" dirty="0"/>
          </a:p>
        </p:txBody>
      </p:sp>
      <p:sp>
        <p:nvSpPr>
          <p:cNvPr id="8" name="Shape 6"/>
          <p:cNvSpPr/>
          <p:nvPr/>
        </p:nvSpPr>
        <p:spPr>
          <a:xfrm>
            <a:off x="2834640" y="2468880"/>
            <a:ext cx="2103120" cy="822960"/>
          </a:xfrm>
          <a:prstGeom prst="roundRect">
            <a:avLst>
              <a:gd name="adj" fmla="val 8889"/>
            </a:avLst>
          </a:prstGeom>
          <a:solidFill>
            <a:srgbClr val="8B3A3A"/>
          </a:solidFill>
          <a:ln w="12700">
            <a:solidFill>
              <a:srgbClr val="8B3A3A"/>
            </a:solidFill>
            <a:prstDash val="solid"/>
          </a:ln>
        </p:spPr>
      </p:sp>
      <p:sp>
        <p:nvSpPr>
          <p:cNvPr id="9" name="Text 7"/>
          <p:cNvSpPr/>
          <p:nvPr/>
        </p:nvSpPr>
        <p:spPr>
          <a:xfrm>
            <a:off x="2834640" y="2651760"/>
            <a:ext cx="2103120" cy="457200"/>
          </a:xfrm>
          <a:prstGeom prst="rect">
            <a:avLst/>
          </a:prstGeom>
          <a:noFill/>
          <a:ln/>
        </p:spPr>
        <p:txBody>
          <a:bodyPr wrap="square" lIns="0" tIns="0" rIns="0" bIns="0" rtlCol="0" anchor="ctr"/>
          <a:lstStyle/>
          <a:p>
            <a:pPr algn="ctr" indent="0" marL="0">
              <a:buNone/>
            </a:pPr>
            <a:r>
              <a:rPr lang="en-US" sz="2200" i="1" dirty="0">
                <a:solidFill>
                  <a:srgbClr val="FFFFFF"/>
                </a:solidFill>
                <a:latin typeface="Georgia" pitchFamily="34" charset="0"/>
                <a:ea typeface="Georgia" pitchFamily="34" charset="-122"/>
                <a:cs typeface="Georgia" pitchFamily="34" charset="-120"/>
              </a:rPr>
              <a:t>Ruth</a:t>
            </a:r>
            <a:endParaRPr lang="en-US" sz="2200" dirty="0"/>
          </a:p>
        </p:txBody>
      </p:sp>
      <p:sp>
        <p:nvSpPr>
          <p:cNvPr id="10" name="Shape 8"/>
          <p:cNvSpPr/>
          <p:nvPr/>
        </p:nvSpPr>
        <p:spPr>
          <a:xfrm>
            <a:off x="5120640" y="2468880"/>
            <a:ext cx="2103120" cy="822960"/>
          </a:xfrm>
          <a:prstGeom prst="roundRect">
            <a:avLst>
              <a:gd name="adj" fmla="val 8889"/>
            </a:avLst>
          </a:prstGeom>
          <a:solidFill>
            <a:srgbClr val="8B3A3A"/>
          </a:solidFill>
          <a:ln w="12700">
            <a:solidFill>
              <a:srgbClr val="8B3A3A"/>
            </a:solidFill>
            <a:prstDash val="solid"/>
          </a:ln>
        </p:spPr>
      </p:sp>
      <p:sp>
        <p:nvSpPr>
          <p:cNvPr id="11" name="Text 9"/>
          <p:cNvSpPr/>
          <p:nvPr/>
        </p:nvSpPr>
        <p:spPr>
          <a:xfrm>
            <a:off x="5120640" y="2651760"/>
            <a:ext cx="2103120" cy="457200"/>
          </a:xfrm>
          <a:prstGeom prst="rect">
            <a:avLst/>
          </a:prstGeom>
          <a:noFill/>
          <a:ln/>
        </p:spPr>
        <p:txBody>
          <a:bodyPr wrap="square" lIns="0" tIns="0" rIns="0" bIns="0" rtlCol="0" anchor="ctr"/>
          <a:lstStyle/>
          <a:p>
            <a:pPr algn="ctr" indent="0" marL="0">
              <a:buNone/>
            </a:pPr>
            <a:r>
              <a:rPr lang="en-US" sz="2200" i="1" dirty="0">
                <a:solidFill>
                  <a:srgbClr val="FFFFFF"/>
                </a:solidFill>
                <a:latin typeface="Georgia" pitchFamily="34" charset="0"/>
                <a:ea typeface="Georgia" pitchFamily="34" charset="-122"/>
                <a:cs typeface="Georgia" pitchFamily="34" charset="-120"/>
              </a:rPr>
              <a:t>Obed</a:t>
            </a:r>
            <a:endParaRPr lang="en-US" sz="2200" dirty="0"/>
          </a:p>
        </p:txBody>
      </p:sp>
      <p:sp>
        <p:nvSpPr>
          <p:cNvPr id="12" name="Shape 10"/>
          <p:cNvSpPr/>
          <p:nvPr/>
        </p:nvSpPr>
        <p:spPr>
          <a:xfrm>
            <a:off x="7406640" y="2468880"/>
            <a:ext cx="2103120" cy="822960"/>
          </a:xfrm>
          <a:prstGeom prst="roundRect">
            <a:avLst>
              <a:gd name="adj" fmla="val 8889"/>
            </a:avLst>
          </a:prstGeom>
          <a:solidFill>
            <a:srgbClr val="8B3A3A"/>
          </a:solidFill>
          <a:ln w="12700">
            <a:solidFill>
              <a:srgbClr val="8B3A3A"/>
            </a:solidFill>
            <a:prstDash val="solid"/>
          </a:ln>
        </p:spPr>
      </p:sp>
      <p:sp>
        <p:nvSpPr>
          <p:cNvPr id="13" name="Text 11"/>
          <p:cNvSpPr/>
          <p:nvPr/>
        </p:nvSpPr>
        <p:spPr>
          <a:xfrm>
            <a:off x="7406640" y="2651760"/>
            <a:ext cx="2103120" cy="457200"/>
          </a:xfrm>
          <a:prstGeom prst="rect">
            <a:avLst/>
          </a:prstGeom>
          <a:noFill/>
          <a:ln/>
        </p:spPr>
        <p:txBody>
          <a:bodyPr wrap="square" lIns="0" tIns="0" rIns="0" bIns="0" rtlCol="0" anchor="ctr"/>
          <a:lstStyle/>
          <a:p>
            <a:pPr algn="ctr" indent="0" marL="0">
              <a:buNone/>
            </a:pPr>
            <a:r>
              <a:rPr lang="en-US" sz="2200" i="1" dirty="0">
                <a:solidFill>
                  <a:srgbClr val="FFFFFF"/>
                </a:solidFill>
                <a:latin typeface="Georgia" pitchFamily="34" charset="0"/>
                <a:ea typeface="Georgia" pitchFamily="34" charset="-122"/>
                <a:cs typeface="Georgia" pitchFamily="34" charset="-120"/>
              </a:rPr>
              <a:t>Jesse</a:t>
            </a:r>
            <a:endParaRPr lang="en-US" sz="2200" dirty="0"/>
          </a:p>
        </p:txBody>
      </p:sp>
      <p:sp>
        <p:nvSpPr>
          <p:cNvPr id="14" name="Shape 12"/>
          <p:cNvSpPr/>
          <p:nvPr/>
        </p:nvSpPr>
        <p:spPr>
          <a:xfrm>
            <a:off x="9692640" y="2468880"/>
            <a:ext cx="2103120" cy="822960"/>
          </a:xfrm>
          <a:prstGeom prst="roundRect">
            <a:avLst>
              <a:gd name="adj" fmla="val 8889"/>
            </a:avLst>
          </a:prstGeom>
          <a:solidFill>
            <a:srgbClr val="8B3A3A"/>
          </a:solidFill>
          <a:ln w="12700">
            <a:solidFill>
              <a:srgbClr val="8B3A3A"/>
            </a:solidFill>
            <a:prstDash val="solid"/>
          </a:ln>
        </p:spPr>
      </p:sp>
      <p:sp>
        <p:nvSpPr>
          <p:cNvPr id="15" name="Text 13"/>
          <p:cNvSpPr/>
          <p:nvPr/>
        </p:nvSpPr>
        <p:spPr>
          <a:xfrm>
            <a:off x="9692640" y="2651760"/>
            <a:ext cx="2103120" cy="457200"/>
          </a:xfrm>
          <a:prstGeom prst="rect">
            <a:avLst/>
          </a:prstGeom>
          <a:noFill/>
          <a:ln/>
        </p:spPr>
        <p:txBody>
          <a:bodyPr wrap="square" lIns="0" tIns="0" rIns="0" bIns="0" rtlCol="0" anchor="ctr"/>
          <a:lstStyle/>
          <a:p>
            <a:pPr algn="ctr" indent="0" marL="0">
              <a:buNone/>
            </a:pPr>
            <a:r>
              <a:rPr lang="en-US" sz="2200" i="1" dirty="0">
                <a:solidFill>
                  <a:srgbClr val="FFFFFF"/>
                </a:solidFill>
                <a:latin typeface="Georgia" pitchFamily="34" charset="0"/>
                <a:ea typeface="Georgia" pitchFamily="34" charset="-122"/>
                <a:cs typeface="Georgia" pitchFamily="34" charset="-120"/>
              </a:rPr>
              <a:t>David</a:t>
            </a:r>
            <a:endParaRPr lang="en-US" sz="2200" dirty="0"/>
          </a:p>
        </p:txBody>
      </p:sp>
      <p:sp>
        <p:nvSpPr>
          <p:cNvPr id="16" name="Text 14"/>
          <p:cNvSpPr/>
          <p:nvPr/>
        </p:nvSpPr>
        <p:spPr>
          <a:xfrm>
            <a:off x="548640" y="3474720"/>
            <a:ext cx="10972800" cy="1188720"/>
          </a:xfrm>
          <a:prstGeom prst="rect">
            <a:avLst/>
          </a:prstGeom>
          <a:noFill/>
          <a:ln/>
        </p:spPr>
        <p:txBody>
          <a:bodyPr wrap="square" lIns="0" tIns="0" rIns="0" bIns="0" rtlCol="0" anchor="ctr"/>
          <a:lstStyle/>
          <a:p>
            <a:pPr indent="0" marL="0">
              <a:buNone/>
            </a:pPr>
            <a:r>
              <a:rPr lang="en-US" sz="1400" dirty="0">
                <a:solidFill>
                  <a:srgbClr val="3D3630"/>
                </a:solidFill>
                <a:latin typeface="Calibri" pitchFamily="34" charset="0"/>
                <a:ea typeface="Calibri" pitchFamily="34" charset="-122"/>
                <a:cs typeface="Calibri" pitchFamily="34" charset="-120"/>
              </a:rPr>
              <a:t>This remarkable encoding — discovered in modern times but woven into the text millennia ago — connects the "scandalous" origin of the Perez line (Gen 38) directly to the redemptive story of Ruth and the rise of the Davidic/Messianic dynasty. It affirms that the inclusion of Ruth the Gentile and the entire narrative was sovereignly orchestrated and prophetically signed by the Author of Scripture.</a:t>
            </a:r>
            <a:endParaRPr lang="en-US" sz="1400" dirty="0"/>
          </a:p>
        </p:txBody>
      </p:sp>
      <p:sp>
        <p:nvSpPr>
          <p:cNvPr id="17" name="Shape 15"/>
          <p:cNvSpPr/>
          <p:nvPr/>
        </p:nvSpPr>
        <p:spPr>
          <a:xfrm>
            <a:off x="548640" y="4754880"/>
            <a:ext cx="11064240" cy="1371600"/>
          </a:xfrm>
          <a:prstGeom prst="roundRect">
            <a:avLst>
              <a:gd name="adj" fmla="val 5333"/>
            </a:avLst>
          </a:prstGeom>
          <a:solidFill>
            <a:srgbClr val="2C2522"/>
          </a:solidFill>
          <a:ln w="12700">
            <a:solidFill>
              <a:srgbClr val="2C2522"/>
            </a:solidFill>
            <a:prstDash val="solid"/>
          </a:ln>
        </p:spPr>
      </p:sp>
      <p:sp>
        <p:nvSpPr>
          <p:cNvPr id="18" name="Text 16"/>
          <p:cNvSpPr/>
          <p:nvPr/>
        </p:nvSpPr>
        <p:spPr>
          <a:xfrm>
            <a:off x="731520" y="4892040"/>
            <a:ext cx="10698480" cy="320040"/>
          </a:xfrm>
          <a:prstGeom prst="rect">
            <a:avLst/>
          </a:prstGeom>
          <a:noFill/>
          <a:ln/>
        </p:spPr>
        <p:txBody>
          <a:bodyPr wrap="square" lIns="0" tIns="0" rIns="0" bIns="0" rtlCol="0" anchor="ctr"/>
          <a:lstStyle/>
          <a:p>
            <a:pPr indent="0" marL="0">
              <a:buNone/>
            </a:pPr>
            <a:r>
              <a:rPr lang="en-US" sz="1400" b="1" dirty="0">
                <a:solidFill>
                  <a:srgbClr val="C9A227"/>
                </a:solidFill>
                <a:latin typeface="Calibri" pitchFamily="34" charset="0"/>
                <a:ea typeface="Calibri" pitchFamily="34" charset="-122"/>
                <a:cs typeface="Calibri" pitchFamily="34" charset="-120"/>
              </a:rPr>
              <a:t>Important Note for Evangelicals</a:t>
            </a:r>
            <a:endParaRPr lang="en-US" sz="1400" dirty="0"/>
          </a:p>
        </p:txBody>
      </p:sp>
      <p:sp>
        <p:nvSpPr>
          <p:cNvPr id="19" name="Text 17"/>
          <p:cNvSpPr/>
          <p:nvPr/>
        </p:nvSpPr>
        <p:spPr>
          <a:xfrm>
            <a:off x="731520" y="5257800"/>
            <a:ext cx="10698480" cy="777240"/>
          </a:xfrm>
          <a:prstGeom prst="rect">
            <a:avLst/>
          </a:prstGeom>
          <a:noFill/>
          <a:ln/>
        </p:spPr>
        <p:txBody>
          <a:bodyPr wrap="square" lIns="0" tIns="0" rIns="0" bIns="0" rtlCol="0" anchor="ctr"/>
          <a:lstStyle/>
          <a:p>
            <a:pPr indent="0" marL="0">
              <a:buNone/>
            </a:pPr>
            <a:r>
              <a:rPr lang="en-US" sz="1300" dirty="0">
                <a:solidFill>
                  <a:srgbClr val="EDE6D9"/>
                </a:solidFill>
                <a:latin typeface="Calibri" pitchFamily="34" charset="0"/>
                <a:ea typeface="Calibri" pitchFamily="34" charset="-122"/>
                <a:cs typeface="Calibri" pitchFamily="34" charset="-120"/>
              </a:rPr>
              <a:t>While this code is a striking confirmation of divine design (similar to other ELS patterns like "Torah" in Genesis/Exodus), our primary authority remains the plain text of Scripture. Bible codes beautifully illustrate what God has already clearly revealed: His sovereign control over history and the centrality of the Messianic line through Ruth and Boaz.</a:t>
            </a:r>
            <a:endParaRPr lang="en-US" sz="1300" dirty="0"/>
          </a:p>
        </p:txBody>
      </p:sp>
      <p:sp>
        <p:nvSpPr>
          <p:cNvPr id="20" name="Text 18"/>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21" name="Text 19"/>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09 / 10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8F0"/>
        </a:solidFill>
      </p:bgPr>
    </p:bg>
    <p:spTree>
      <p:nvGrpSpPr>
        <p:cNvPr id="1" name=""/>
        <p:cNvGrpSpPr/>
        <p:nvPr/>
      </p:nvGrpSpPr>
      <p:grpSpPr>
        <a:xfrm>
          <a:off x="0" y="0"/>
          <a:ext cx="0" cy="0"/>
          <a:chOff x="0" y="0"/>
          <a:chExt cx="0" cy="0"/>
        </a:xfrm>
      </p:grpSpPr>
      <p:sp>
        <p:nvSpPr>
          <p:cNvPr id="2" name="Text 0"/>
          <p:cNvSpPr/>
          <p:nvPr/>
        </p:nvSpPr>
        <p:spPr>
          <a:xfrm>
            <a:off x="548640" y="365760"/>
            <a:ext cx="6400800" cy="274320"/>
          </a:xfrm>
          <a:prstGeom prst="rect">
            <a:avLst/>
          </a:prstGeom>
          <a:noFill/>
          <a:ln/>
        </p:spPr>
        <p:txBody>
          <a:bodyPr wrap="square" lIns="0" tIns="0" rIns="0" bIns="0" rtlCol="0" anchor="ctr"/>
          <a:lstStyle/>
          <a:p>
            <a:pPr indent="0" marL="0">
              <a:buNone/>
            </a:pPr>
            <a:r>
              <a:rPr lang="en-US" sz="1100" spc="300" kern="0" dirty="0">
                <a:solidFill>
                  <a:srgbClr val="7A7066"/>
                </a:solidFill>
                <a:latin typeface="Calibri" pitchFamily="34" charset="0"/>
                <a:ea typeface="Calibri" pitchFamily="34" charset="-122"/>
                <a:cs typeface="Calibri" pitchFamily="34" charset="-120"/>
              </a:rPr>
              <a:t>09  ·  CONCLUSION</a:t>
            </a:r>
            <a:endParaRPr lang="en-US" sz="1100" dirty="0"/>
          </a:p>
        </p:txBody>
      </p:sp>
      <p:sp>
        <p:nvSpPr>
          <p:cNvPr id="3" name="Text 1"/>
          <p:cNvSpPr/>
          <p:nvPr/>
        </p:nvSpPr>
        <p:spPr>
          <a:xfrm>
            <a:off x="5242255" y="365760"/>
            <a:ext cx="6400800" cy="274320"/>
          </a:xfrm>
          <a:prstGeom prst="rect">
            <a:avLst/>
          </a:prstGeom>
          <a:noFill/>
          <a:ln/>
        </p:spPr>
        <p:txBody>
          <a:bodyPr wrap="square" lIns="0" tIns="0" rIns="0" bIns="0" rtlCol="0" anchor="ctr"/>
          <a:lstStyle/>
          <a:p>
            <a:pPr algn="r" indent="0" marL="0">
              <a:buNone/>
            </a:pPr>
            <a:r>
              <a:rPr lang="en-US" sz="1100" spc="300" kern="0" dirty="0">
                <a:solidFill>
                  <a:srgbClr val="7A7066"/>
                </a:solidFill>
                <a:latin typeface="Calibri" pitchFamily="34" charset="0"/>
                <a:ea typeface="Calibri" pitchFamily="34" charset="-122"/>
                <a:cs typeface="Calibri" pitchFamily="34" charset="-120"/>
              </a:rPr>
              <a:t>CHRIST OUR BOAZ</a:t>
            </a:r>
            <a:endParaRPr lang="en-US" sz="1100" dirty="0"/>
          </a:p>
        </p:txBody>
      </p:sp>
      <p:sp>
        <p:nvSpPr>
          <p:cNvPr id="4" name="Text 2"/>
          <p:cNvSpPr/>
          <p:nvPr/>
        </p:nvSpPr>
        <p:spPr>
          <a:xfrm>
            <a:off x="548640" y="777240"/>
            <a:ext cx="10972800" cy="502920"/>
          </a:xfrm>
          <a:prstGeom prst="rect">
            <a:avLst/>
          </a:prstGeom>
          <a:noFill/>
          <a:ln/>
        </p:spPr>
        <p:txBody>
          <a:bodyPr wrap="square" lIns="0" tIns="0" rIns="0" bIns="0" rtlCol="0" anchor="ctr"/>
          <a:lstStyle/>
          <a:p>
            <a:pPr indent="0" marL="0">
              <a:buNone/>
            </a:pPr>
            <a:r>
              <a:rPr lang="en-US" sz="3200" i="1" dirty="0">
                <a:solidFill>
                  <a:srgbClr val="2C2522"/>
                </a:solidFill>
                <a:latin typeface="Georgia" pitchFamily="34" charset="0"/>
                <a:ea typeface="Georgia" pitchFamily="34" charset="-122"/>
                <a:cs typeface="Georgia" pitchFamily="34" charset="-120"/>
              </a:rPr>
              <a:t>Come to the Kinsman-Redeemer</a:t>
            </a:r>
            <a:endParaRPr lang="en-US" sz="3200" dirty="0"/>
          </a:p>
        </p:txBody>
      </p:sp>
      <p:sp>
        <p:nvSpPr>
          <p:cNvPr id="5" name="Shape 3"/>
          <p:cNvSpPr/>
          <p:nvPr/>
        </p:nvSpPr>
        <p:spPr>
          <a:xfrm>
            <a:off x="548640" y="1417320"/>
            <a:ext cx="11064240" cy="1097280"/>
          </a:xfrm>
          <a:prstGeom prst="roundRect">
            <a:avLst>
              <a:gd name="adj" fmla="val 6667"/>
            </a:avLst>
          </a:prstGeom>
          <a:solidFill>
            <a:srgbClr val="EDE6D9"/>
          </a:solidFill>
          <a:ln w="6350">
            <a:solidFill>
              <a:srgbClr val="D4C9B8"/>
            </a:solidFill>
            <a:prstDash val="solid"/>
          </a:ln>
        </p:spPr>
      </p:sp>
      <p:sp>
        <p:nvSpPr>
          <p:cNvPr id="6" name="Text 4"/>
          <p:cNvSpPr/>
          <p:nvPr/>
        </p:nvSpPr>
        <p:spPr>
          <a:xfrm>
            <a:off x="731520" y="1554480"/>
            <a:ext cx="10698480" cy="32004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Christ Has Redeemed Us</a:t>
            </a:r>
            <a:endParaRPr lang="en-US" sz="1800" dirty="0"/>
          </a:p>
        </p:txBody>
      </p:sp>
      <p:sp>
        <p:nvSpPr>
          <p:cNvPr id="7" name="Text 5"/>
          <p:cNvSpPr/>
          <p:nvPr/>
        </p:nvSpPr>
        <p:spPr>
          <a:xfrm>
            <a:off x="731520" y="1874520"/>
            <a:ext cx="10698480" cy="548640"/>
          </a:xfrm>
          <a:prstGeom prst="rect">
            <a:avLst/>
          </a:prstGeom>
          <a:noFill/>
          <a:ln/>
        </p:spPr>
        <p:txBody>
          <a:bodyPr wrap="square" lIns="0" tIns="0" rIns="0" bIns="0" rtlCol="0" anchor="ctr"/>
          <a:lstStyle/>
          <a:p>
            <a:pPr indent="0" marL="0">
              <a:buNone/>
            </a:pPr>
            <a:r>
              <a:rPr lang="en-US" sz="1400" dirty="0">
                <a:solidFill>
                  <a:srgbClr val="3D3630"/>
                </a:solidFill>
                <a:latin typeface="Calibri" pitchFamily="34" charset="0"/>
                <a:ea typeface="Calibri" pitchFamily="34" charset="-122"/>
                <a:cs typeface="Calibri" pitchFamily="34" charset="-120"/>
              </a:rPr>
              <a:t>Like Boaz at the gate, Jesus has publicly paid the full price with His blood. He has bought us back from sin, death, and alienation. The nearer "kinsman" (Law, works, self) could not redeem us — only Christ could and did.</a:t>
            </a:r>
            <a:endParaRPr lang="en-US" sz="1400" dirty="0"/>
          </a:p>
        </p:txBody>
      </p:sp>
      <p:sp>
        <p:nvSpPr>
          <p:cNvPr id="8" name="Shape 6"/>
          <p:cNvSpPr/>
          <p:nvPr/>
        </p:nvSpPr>
        <p:spPr>
          <a:xfrm>
            <a:off x="548640" y="2651760"/>
            <a:ext cx="11064240" cy="1097280"/>
          </a:xfrm>
          <a:prstGeom prst="roundRect">
            <a:avLst>
              <a:gd name="adj" fmla="val 6667"/>
            </a:avLst>
          </a:prstGeom>
          <a:solidFill>
            <a:srgbClr val="EDE6D9"/>
          </a:solidFill>
          <a:ln w="6350">
            <a:solidFill>
              <a:srgbClr val="D4C9B8"/>
            </a:solidFill>
            <a:prstDash val="solid"/>
          </a:ln>
        </p:spPr>
      </p:sp>
      <p:sp>
        <p:nvSpPr>
          <p:cNvPr id="9" name="Text 7"/>
          <p:cNvSpPr/>
          <p:nvPr/>
        </p:nvSpPr>
        <p:spPr>
          <a:xfrm>
            <a:off x="731520" y="2788920"/>
            <a:ext cx="10698480" cy="32004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You Are His Beloved Bride</a:t>
            </a:r>
            <a:endParaRPr lang="en-US" sz="1800" dirty="0"/>
          </a:p>
        </p:txBody>
      </p:sp>
      <p:sp>
        <p:nvSpPr>
          <p:cNvPr id="10" name="Text 8"/>
          <p:cNvSpPr/>
          <p:nvPr/>
        </p:nvSpPr>
        <p:spPr>
          <a:xfrm>
            <a:off x="731520" y="3108960"/>
            <a:ext cx="10698480" cy="548640"/>
          </a:xfrm>
          <a:prstGeom prst="rect">
            <a:avLst/>
          </a:prstGeom>
          <a:noFill/>
          <a:ln/>
        </p:spPr>
        <p:txBody>
          <a:bodyPr wrap="square" lIns="0" tIns="0" rIns="0" bIns="0" rtlCol="0" anchor="ctr"/>
          <a:lstStyle/>
          <a:p>
            <a:pPr indent="0" marL="0">
              <a:buNone/>
            </a:pPr>
            <a:r>
              <a:rPr lang="en-US" sz="1400" dirty="0">
                <a:solidFill>
                  <a:srgbClr val="3D3630"/>
                </a:solidFill>
                <a:latin typeface="Calibri" pitchFamily="34" charset="0"/>
                <a:ea typeface="Calibri" pitchFamily="34" charset="-122"/>
                <a:cs typeface="Calibri" pitchFamily="34" charset="-120"/>
              </a:rPr>
              <a:t>Ruth the foreigner became the cherished wife. You — whether Jew or Gentile — are now the bride of Christ. He covers you, provides for you, and shares His inheritance with you. Live in joyful devotion to your Redeemer.</a:t>
            </a:r>
            <a:endParaRPr lang="en-US" sz="1400" dirty="0"/>
          </a:p>
        </p:txBody>
      </p:sp>
      <p:sp>
        <p:nvSpPr>
          <p:cNvPr id="11" name="Shape 9"/>
          <p:cNvSpPr/>
          <p:nvPr/>
        </p:nvSpPr>
        <p:spPr>
          <a:xfrm>
            <a:off x="548640" y="3886200"/>
            <a:ext cx="11064240" cy="1097280"/>
          </a:xfrm>
          <a:prstGeom prst="roundRect">
            <a:avLst>
              <a:gd name="adj" fmla="val 6667"/>
            </a:avLst>
          </a:prstGeom>
          <a:solidFill>
            <a:srgbClr val="EDE6D9"/>
          </a:solidFill>
          <a:ln w="6350">
            <a:solidFill>
              <a:srgbClr val="D4C9B8"/>
            </a:solidFill>
            <a:prstDash val="solid"/>
          </a:ln>
        </p:spPr>
      </p:sp>
      <p:sp>
        <p:nvSpPr>
          <p:cNvPr id="12" name="Text 10"/>
          <p:cNvSpPr/>
          <p:nvPr/>
        </p:nvSpPr>
        <p:spPr>
          <a:xfrm>
            <a:off x="731520" y="4023360"/>
            <a:ext cx="10698480" cy="32004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Display Ruth's Faithfulness</a:t>
            </a:r>
            <a:endParaRPr lang="en-US" sz="1800" dirty="0"/>
          </a:p>
        </p:txBody>
      </p:sp>
      <p:sp>
        <p:nvSpPr>
          <p:cNvPr id="13" name="Text 11"/>
          <p:cNvSpPr/>
          <p:nvPr/>
        </p:nvSpPr>
        <p:spPr>
          <a:xfrm>
            <a:off x="731520" y="4343400"/>
            <a:ext cx="10698480" cy="548640"/>
          </a:xfrm>
          <a:prstGeom prst="rect">
            <a:avLst/>
          </a:prstGeom>
          <a:noFill/>
          <a:ln/>
        </p:spPr>
        <p:txBody>
          <a:bodyPr wrap="square" lIns="0" tIns="0" rIns="0" bIns="0" rtlCol="0" anchor="ctr"/>
          <a:lstStyle/>
          <a:p>
            <a:pPr indent="0" marL="0">
              <a:buNone/>
            </a:pPr>
            <a:r>
              <a:rPr lang="en-US" sz="1400" dirty="0">
                <a:solidFill>
                  <a:srgbClr val="3D3630"/>
                </a:solidFill>
                <a:latin typeface="Calibri" pitchFamily="34" charset="0"/>
                <a:ea typeface="Calibri" pitchFamily="34" charset="-122"/>
                <a:cs typeface="Calibri" pitchFamily="34" charset="-120"/>
              </a:rPr>
              <a:t>In a world of easy exits, be known for hesed — loyal love to God, to your family, to the Church, and to the broken. God still writes redemption stories through ordinary, faithful people.</a:t>
            </a:r>
            <a:endParaRPr lang="en-US" sz="1400" dirty="0"/>
          </a:p>
        </p:txBody>
      </p:sp>
      <p:sp>
        <p:nvSpPr>
          <p:cNvPr id="14" name="Shape 12"/>
          <p:cNvSpPr/>
          <p:nvPr/>
        </p:nvSpPr>
        <p:spPr>
          <a:xfrm>
            <a:off x="548640" y="5120640"/>
            <a:ext cx="11064240" cy="1097280"/>
          </a:xfrm>
          <a:prstGeom prst="roundRect">
            <a:avLst>
              <a:gd name="adj" fmla="val 6667"/>
            </a:avLst>
          </a:prstGeom>
          <a:solidFill>
            <a:srgbClr val="EDE6D9"/>
          </a:solidFill>
          <a:ln w="6350">
            <a:solidFill>
              <a:srgbClr val="D4C9B8"/>
            </a:solidFill>
            <a:prstDash val="solid"/>
          </a:ln>
        </p:spPr>
      </p:sp>
      <p:sp>
        <p:nvSpPr>
          <p:cNvPr id="15" name="Text 13"/>
          <p:cNvSpPr/>
          <p:nvPr/>
        </p:nvSpPr>
        <p:spPr>
          <a:xfrm>
            <a:off x="731520" y="5257800"/>
            <a:ext cx="10698480" cy="320040"/>
          </a:xfrm>
          <a:prstGeom prst="rect">
            <a:avLst/>
          </a:prstGeom>
          <a:noFill/>
          <a:ln/>
        </p:spPr>
        <p:txBody>
          <a:bodyPr wrap="square" lIns="0" tIns="0" rIns="0" bIns="0" rtlCol="0" anchor="ctr"/>
          <a:lstStyle/>
          <a:p>
            <a:pPr indent="0" marL="0">
              <a:buNone/>
            </a:pPr>
            <a:r>
              <a:rPr lang="en-US" sz="1800" b="1" dirty="0">
                <a:solidFill>
                  <a:srgbClr val="8B3A3A"/>
                </a:solidFill>
                <a:latin typeface="Calibri" pitchFamily="34" charset="0"/>
                <a:ea typeface="Calibri" pitchFamily="34" charset="-122"/>
                <a:cs typeface="Calibri" pitchFamily="34" charset="-120"/>
              </a:rPr>
              <a:t>The Story Points to Jesus</a:t>
            </a:r>
            <a:endParaRPr lang="en-US" sz="1800" dirty="0"/>
          </a:p>
        </p:txBody>
      </p:sp>
      <p:sp>
        <p:nvSpPr>
          <p:cNvPr id="16" name="Text 14"/>
          <p:cNvSpPr/>
          <p:nvPr/>
        </p:nvSpPr>
        <p:spPr>
          <a:xfrm>
            <a:off x="731520" y="5577840"/>
            <a:ext cx="10698480" cy="548640"/>
          </a:xfrm>
          <a:prstGeom prst="rect">
            <a:avLst/>
          </a:prstGeom>
          <a:noFill/>
          <a:ln/>
        </p:spPr>
        <p:txBody>
          <a:bodyPr wrap="square" lIns="0" tIns="0" rIns="0" bIns="0" rtlCol="0" anchor="ctr"/>
          <a:lstStyle/>
          <a:p>
            <a:pPr indent="0" marL="0">
              <a:buNone/>
            </a:pPr>
            <a:r>
              <a:rPr lang="en-US" sz="1400" dirty="0">
                <a:solidFill>
                  <a:srgbClr val="3D3630"/>
                </a:solidFill>
                <a:latin typeface="Calibri" pitchFamily="34" charset="0"/>
                <a:ea typeface="Calibri" pitchFamily="34" charset="-122"/>
                <a:cs typeface="Calibri" pitchFamily="34" charset="-120"/>
              </a:rPr>
              <a:t>Every detail — the famine, the loyalty, the gleaning, the threshing floor, the gate, the marriage, the son — ultimately leads to the Son of David, the Lion of the tribe of Judah, our great Kinsman-Redeemer.</a:t>
            </a:r>
            <a:endParaRPr lang="en-US" sz="1400" dirty="0"/>
          </a:p>
        </p:txBody>
      </p:sp>
      <p:sp>
        <p:nvSpPr>
          <p:cNvPr id="17" name="Text 15"/>
          <p:cNvSpPr/>
          <p:nvPr/>
        </p:nvSpPr>
        <p:spPr>
          <a:xfrm>
            <a:off x="548640" y="6400800"/>
            <a:ext cx="7315200" cy="228600"/>
          </a:xfrm>
          <a:prstGeom prst="rect">
            <a:avLst/>
          </a:prstGeom>
          <a:noFill/>
          <a:ln/>
        </p:spPr>
        <p:txBody>
          <a:bodyPr wrap="square" lIns="0" tIns="0" rIns="0" bIns="0" rtlCol="0" anchor="ctr"/>
          <a:lstStyle/>
          <a:p>
            <a:pPr indent="0" marL="0">
              <a:buNone/>
            </a:pPr>
            <a:r>
              <a:rPr lang="en-US" sz="1000" dirty="0">
                <a:solidFill>
                  <a:srgbClr val="7A7066"/>
                </a:solidFill>
                <a:latin typeface="Calibri" pitchFamily="34" charset="0"/>
                <a:ea typeface="Calibri" pitchFamily="34" charset="-122"/>
                <a:cs typeface="Calibri" pitchFamily="34" charset="-120"/>
              </a:rPr>
              <a:t>Ruth 4 Teaching Outline • Evangelical Perspective</a:t>
            </a:r>
            <a:endParaRPr lang="en-US" sz="1000" dirty="0"/>
          </a:p>
        </p:txBody>
      </p:sp>
      <p:sp>
        <p:nvSpPr>
          <p:cNvPr id="18" name="Text 16"/>
          <p:cNvSpPr/>
          <p:nvPr/>
        </p:nvSpPr>
        <p:spPr>
          <a:xfrm>
            <a:off x="10545775" y="6400800"/>
            <a:ext cx="1097280" cy="228600"/>
          </a:xfrm>
          <a:prstGeom prst="rect">
            <a:avLst/>
          </a:prstGeom>
          <a:noFill/>
          <a:ln/>
        </p:spPr>
        <p:txBody>
          <a:bodyPr wrap="square" lIns="0" tIns="0" rIns="0" bIns="0" rtlCol="0" anchor="ctr"/>
          <a:lstStyle/>
          <a:p>
            <a:pPr algn="r" indent="0" marL="0">
              <a:buNone/>
            </a:pPr>
            <a:r>
              <a:rPr lang="en-US" sz="1000" dirty="0">
                <a:solidFill>
                  <a:srgbClr val="7A7066"/>
                </a:solidFill>
                <a:latin typeface="Calibri" pitchFamily="34" charset="0"/>
                <a:ea typeface="Calibri" pitchFamily="34" charset="-122"/>
                <a:cs typeface="Calibri" pitchFamily="34" charset="-120"/>
              </a:rPr>
              <a:t>10 / 10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Ruth Chapter 4: The Kinsman-Redeemer</dc:title>
  <dc:subject>Evangelical Study of Ruth 4 - Christ in the Shadows</dc:subject>
  <dc:creator>Bible Teaching Outline</dc:creator>
  <cp:lastModifiedBy>Bible Teaching Outline</cp:lastModifiedBy>
  <cp:revision>1</cp:revision>
  <dcterms:created xsi:type="dcterms:W3CDTF">2026-06-27T21:21:08Z</dcterms:created>
  <dcterms:modified xsi:type="dcterms:W3CDTF">2026-06-27T21:21:08Z</dcterms:modified>
</cp:coreProperties>
</file>